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1" r:id="rId2"/>
    <p:sldId id="261" r:id="rId3"/>
    <p:sldId id="275" r:id="rId4"/>
    <p:sldId id="276" r:id="rId5"/>
    <p:sldId id="280" r:id="rId6"/>
    <p:sldId id="283" r:id="rId7"/>
    <p:sldId id="277" r:id="rId8"/>
    <p:sldId id="272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987"/>
    <a:srgbClr val="1F3550"/>
    <a:srgbClr val="203864"/>
    <a:srgbClr val="A4A8AD"/>
    <a:srgbClr val="0E1A2B"/>
    <a:srgbClr val="316E8D"/>
    <a:srgbClr val="BFBFBF"/>
    <a:srgbClr val="EDE0C2"/>
    <a:srgbClr val="C8922A"/>
    <a:srgbClr val="8A5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0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CE32C52-E347-BA54-8E11-2C54F35F4C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847D784-73AF-B6D1-B1D6-4F9A4AEB48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82F79-FBBB-9347-9706-66B1E8DEAE07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56B2B0-7C29-EA16-4C71-4EF06E8657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JLMorizur Engineering© 2026</a:t>
            </a:r>
          </a:p>
          <a:p>
            <a:r>
              <a:rPr lang="fr-FR"/>
              <a:t>
JLMorizur Engineering© 2026</a:t>
            </a:r>
          </a:p>
          <a:p>
            <a:r>
              <a:rPr lang="fr-FR"/>
              <a:t>
JLMorizur Engineering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613B8E-242B-C8F3-BD09-C00476F3A4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D96A6-EAC8-2249-8A1A-EA58F17741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6207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1148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0AC34-81A6-8310-C08A-5340B2BFC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7CED7-4845-5D52-D7FD-26C8F3E71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AFF82D-F295-BCF8-2FA8-5A8384462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63063-BEBD-63A6-669F-DE676F97B0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2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45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C320A-412E-F28D-BC0A-4594D4A71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78183-5FA2-CC6E-9247-4242C584E6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3EB42-8557-E610-4C29-2302B19E4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8090E-4236-670F-522E-169D0F9DC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38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C66FA-4C00-03B0-0C14-DB34181D5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927FED-BDA5-598D-FC65-32E279C3C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DC840-91AB-1D1D-B875-8183FD46D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DB486-8962-B79D-78F0-4662EFA208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88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6AB1-E100-91BF-EAA4-00A347570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9CC502-65E3-C89D-90D9-600D82982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E221FF-59DE-1C4E-65E4-7D2B785F6E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3ECF4-5B64-6524-7A5E-85E143D958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8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0FEEB-22E2-996F-544C-8DBCE036E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F3DD29-AEB6-A8FA-6ED3-26FB62225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59D9DD-7497-FBAD-D466-9E70B9090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93E15-4ADB-3722-ACA7-4D6CA19548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8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B3DF-EA09-3397-E80C-5E45EB886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BD986-DC3C-782D-A219-0CFD561A2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EB610-C430-0372-378A-1F3D082B4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0A7D4-CC17-E408-287A-E667A56EC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02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97C98-FF70-7B63-BCF4-BDE894102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5644B-B9C2-20C8-5C7C-8238D2904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E301C8-B94F-B493-CDBA-10B16796D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44B3A-5686-A040-06E2-85E0F51555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1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46304"/>
          </a:xfrm>
          <a:prstGeom prst="rect">
            <a:avLst/>
          </a:prstGeom>
          <a:solidFill>
            <a:srgbClr val="C8922A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64008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JLME · Protect&amp;Stream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03504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01 — DRONE MILITAIRE</a:t>
            </a:r>
            <a:endParaRPr lang="en-US" sz="10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A8A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2F817D-D7A0-D196-3594-7ED19BBD2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Le drone MQ-9 Reaper prend du galon dans l’armée de l’Air - Aerobuzz">
            <a:extLst>
              <a:ext uri="{FF2B5EF4-FFF2-40B4-BE49-F238E27FC236}">
                <a16:creationId xmlns:a16="http://schemas.microsoft.com/office/drawing/2014/main" id="{490A93FD-3E2B-F511-1F95-2E1E136CC6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107"/>
          <a:stretch>
            <a:fillRect/>
          </a:stretch>
        </p:blipFill>
        <p:spPr>
          <a:xfrm>
            <a:off x="0" y="1843484"/>
            <a:ext cx="12192000" cy="5014516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5C2BCB2F-B718-F1E9-869A-4C3D4E97BE7F}"/>
              </a:ext>
            </a:extLst>
          </p:cNvPr>
          <p:cNvSpPr/>
          <p:nvPr/>
        </p:nvSpPr>
        <p:spPr>
          <a:xfrm>
            <a:off x="528112" y="374904"/>
            <a:ext cx="7315200" cy="45720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marL="0" indent="0">
              <a:buNone/>
            </a:pPr>
            <a:r>
              <a:rPr lang="fr-FR" sz="1600" b="1" kern="0" spc="300" noProof="0" dirty="0">
                <a:solidFill>
                  <a:srgbClr val="1F3550"/>
                </a:solidFill>
                <a:latin typeface="Aptos" panose="020B0004020202020204"/>
              </a:rPr>
              <a:t>USE CASE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9951341-F4DF-3E28-BC99-9157AC65B21B}"/>
              </a:ext>
            </a:extLst>
          </p:cNvPr>
          <p:cNvSpPr/>
          <p:nvPr/>
        </p:nvSpPr>
        <p:spPr>
          <a:xfrm>
            <a:off x="528112" y="686768"/>
            <a:ext cx="11135776" cy="1339596"/>
          </a:xfrm>
          <a:prstGeom prst="rect">
            <a:avLst/>
          </a:prstGeom>
          <a:noFill/>
          <a:ln/>
        </p:spPr>
        <p:txBody>
          <a:bodyPr wrap="square" lIns="0" rtlCol="0" anchor="t"/>
          <a:lstStyle/>
          <a:p>
            <a:pPr>
              <a:lnSpc>
                <a:spcPts val="4400"/>
              </a:lnSpc>
            </a:pPr>
            <a:r>
              <a:rPr lang="fr-FR" sz="4000" b="1" noProof="0" dirty="0">
                <a:solidFill>
                  <a:srgbClr val="1F3550"/>
                </a:solidFill>
                <a:latin typeface="Georgia" pitchFamily="34" charset="0"/>
              </a:rPr>
              <a:t>Securing and coordinating communications across a drone fleet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C488FC7-6D1C-9A2E-CB96-9D947AC48675}"/>
              </a:ext>
            </a:extLst>
          </p:cNvPr>
          <p:cNvGrpSpPr/>
          <p:nvPr/>
        </p:nvGrpSpPr>
        <p:grpSpPr>
          <a:xfrm>
            <a:off x="528112" y="2136301"/>
            <a:ext cx="4519032" cy="480000"/>
            <a:chOff x="528112" y="3260000"/>
            <a:chExt cx="4519032" cy="480000"/>
          </a:xfrm>
        </p:grpSpPr>
        <p:sp>
          <p:nvSpPr>
            <p:cNvPr id="5" name="Badge PS">
              <a:extLst>
                <a:ext uri="{FF2B5EF4-FFF2-40B4-BE49-F238E27FC236}">
                  <a16:creationId xmlns:a16="http://schemas.microsoft.com/office/drawing/2014/main" id="{BD25610F-F468-CEB0-7E47-5429387BBDD8}"/>
                </a:ext>
              </a:extLst>
            </p:cNvPr>
            <p:cNvSpPr/>
            <p:nvPr/>
          </p:nvSpPr>
          <p:spPr>
            <a:xfrm>
              <a:off x="528112" y="3260000"/>
              <a:ext cx="2750000" cy="480000"/>
            </a:xfrm>
            <a:prstGeom prst="roundRect">
              <a:avLst>
                <a:gd name="adj" fmla="val 50000"/>
              </a:avLst>
            </a:prstGeom>
            <a:solidFill>
              <a:srgbClr val="1F3550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7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Protect &amp; Stream</a:t>
              </a:r>
            </a:p>
          </p:txBody>
        </p:sp>
        <p:sp>
          <p:nvSpPr>
            <p:cNvPr id="6" name="Badge ADN">
              <a:extLst>
                <a:ext uri="{FF2B5EF4-FFF2-40B4-BE49-F238E27FC236}">
                  <a16:creationId xmlns:a16="http://schemas.microsoft.com/office/drawing/2014/main" id="{771D9D6A-1D72-31D6-021F-7AB42A75E8D4}"/>
                </a:ext>
              </a:extLst>
            </p:cNvPr>
            <p:cNvSpPr/>
            <p:nvPr/>
          </p:nvSpPr>
          <p:spPr>
            <a:xfrm>
              <a:off x="3547144" y="3260000"/>
              <a:ext cx="1500000" cy="480000"/>
            </a:xfrm>
            <a:prstGeom prst="roundRect">
              <a:avLst>
                <a:gd name="adj" fmla="val 50000"/>
              </a:avLst>
            </a:prstGeom>
            <a:solidFill>
              <a:srgbClr val="2175BF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7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ADN L5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03D9CE12-23FB-F134-67D9-1ACB757A5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000" y="6053770"/>
            <a:ext cx="2525970" cy="64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34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498386" y="5986935"/>
            <a:ext cx="109637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FR" sz="1250" noProof="0" dirty="0">
                <a:solidFill>
                  <a:srgbClr val="E4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fr-FR" sz="1250" noProof="0" dirty="0"/>
          </a:p>
        </p:txBody>
      </p:sp>
      <p:sp>
        <p:nvSpPr>
          <p:cNvPr id="8" name="Text 6"/>
          <p:cNvSpPr/>
          <p:nvPr/>
        </p:nvSpPr>
        <p:spPr>
          <a:xfrm>
            <a:off x="498477" y="1286750"/>
            <a:ext cx="3649430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Reconnaissance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98386" y="595973"/>
            <a:ext cx="11213654" cy="386448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r>
              <a:rPr lang="fr-FR" sz="2000" b="1" noProof="0" dirty="0">
                <a:solidFill>
                  <a:srgbClr val="10243B"/>
                </a:solidFill>
                <a:latin typeface="Georgia" pitchFamily="34" charset="0"/>
              </a:rPr>
              <a:t>Drones: critical platforms for defense operations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98BFD0-E74F-153B-125A-40F54531D046}"/>
              </a:ext>
            </a:extLst>
          </p:cNvPr>
          <p:cNvSpPr txBox="1"/>
          <p:nvPr/>
        </p:nvSpPr>
        <p:spPr>
          <a:xfrm>
            <a:off x="498477" y="2606504"/>
            <a:ext cx="11195137" cy="3548792"/>
          </a:xfrm>
          <a:prstGeom prst="rect">
            <a:avLst/>
          </a:prstGeom>
          <a:noFill/>
        </p:spPr>
        <p:txBody>
          <a:bodyPr wrap="square" l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Drone fleets now hold a strategic place in military operations. They enable reconnaissance, surveillance, intelligence, target acquisition, tactical support and operational-area assessment missions</a:t>
            </a:r>
            <a:r>
              <a:rPr lang="fr-FR" sz="1400" noProof="0" dirty="0"/>
              <a:t>. </a:t>
            </a: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Each drone in the fleet collects and transmits critical information in real time to one or more command posts:</a:t>
            </a:r>
          </a:p>
          <a:p>
            <a:pPr lvl="1"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HD, thermal or infrared video feeds </a:t>
            </a:r>
          </a:p>
          <a:p>
            <a:pPr lvl="1"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GPS coordinates and tactical position </a:t>
            </a:r>
          </a:p>
          <a:p>
            <a:pPr lvl="1"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Telemetry and onboard system status </a:t>
            </a:r>
          </a:p>
          <a:p>
            <a:pPr lvl="1"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Data from intelligence sensors </a:t>
            </a:r>
          </a:p>
          <a:p>
            <a:pPr lvl="1"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Navigation information </a:t>
            </a:r>
          </a:p>
          <a:p>
            <a:pPr lvl="1">
              <a:lnSpc>
                <a:spcPts val="1900"/>
              </a:lnSpc>
              <a:spcAft>
                <a:spcPts val="1200"/>
              </a:spcAft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	Flight and mission commands</a:t>
            </a:r>
          </a:p>
          <a:p>
            <a:pPr>
              <a:lnSpc>
                <a:spcPts val="1900"/>
              </a:lnSpc>
              <a:spcAft>
                <a:spcPts val="1200"/>
              </a:spcAft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Communications carried over radio, satellite or tactical communication networks are now prime targets of electronic warfare.</a:t>
            </a:r>
          </a:p>
          <a:p>
            <a:pPr>
              <a:lnSpc>
                <a:spcPts val="1900"/>
              </a:lnSpc>
            </a:pP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Depending on the number of drones and command posts, the confidentiality, integrity and authentication of every communication must be guaranteed, while remaining able to process a massive volume of secured feeds simultaneously.</a:t>
            </a: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6138384F-4318-80B8-EE2A-BC7B3B4BE0B9}"/>
              </a:ext>
            </a:extLst>
          </p:cNvPr>
          <p:cNvSpPr/>
          <p:nvPr/>
        </p:nvSpPr>
        <p:spPr>
          <a:xfrm>
            <a:off x="4271239" y="1286750"/>
            <a:ext cx="3649521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Surveillance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C8B921D2-32A4-BD13-D42B-A82F5A8D2180}"/>
              </a:ext>
            </a:extLst>
          </p:cNvPr>
          <p:cNvSpPr/>
          <p:nvPr/>
        </p:nvSpPr>
        <p:spPr>
          <a:xfrm>
            <a:off x="8044092" y="1286750"/>
            <a:ext cx="3649431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Intelligence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829E0B0E-F390-3EFB-F4C7-E9496E84C660}"/>
              </a:ext>
            </a:extLst>
          </p:cNvPr>
          <p:cNvSpPr/>
          <p:nvPr/>
        </p:nvSpPr>
        <p:spPr>
          <a:xfrm>
            <a:off x="498386" y="1864597"/>
            <a:ext cx="3658689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Target acquisition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1BFDF4EA-C1D9-FB43-670B-9F6D7282C639}"/>
              </a:ext>
            </a:extLst>
          </p:cNvPr>
          <p:cNvSpPr/>
          <p:nvPr/>
        </p:nvSpPr>
        <p:spPr>
          <a:xfrm>
            <a:off x="4271239" y="1864597"/>
            <a:ext cx="3658689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Tactical support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A3350E44-2F27-504F-DDA2-ABBCCF515B91}"/>
              </a:ext>
            </a:extLst>
          </p:cNvPr>
          <p:cNvSpPr/>
          <p:nvPr/>
        </p:nvSpPr>
        <p:spPr>
          <a:xfrm>
            <a:off x="8044092" y="1864597"/>
            <a:ext cx="3658689" cy="468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algn="ctr"/>
            <a:r>
              <a:rPr lang="fr-FR" sz="140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Area assessment</a:t>
            </a:r>
            <a:endParaRPr lang="fr-FR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76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A03EF-499D-671B-C291-7EDB56814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13">
            <a:extLst>
              <a:ext uri="{FF2B5EF4-FFF2-40B4-BE49-F238E27FC236}">
                <a16:creationId xmlns:a16="http://schemas.microsoft.com/office/drawing/2014/main" id="{DA41AECC-3522-D7B3-C8F6-9021BD664CD1}"/>
              </a:ext>
            </a:extLst>
          </p:cNvPr>
          <p:cNvSpPr/>
          <p:nvPr/>
        </p:nvSpPr>
        <p:spPr>
          <a:xfrm>
            <a:off x="609600" y="3962941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fr-FR" sz="1300" noProof="0" dirty="0">
              <a:latin typeface="Aptos" panose="020B0004020202020204" pitchFamily="34" charset="0"/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5DF4E220-7273-837A-5BD1-3A82FFDF2A7B}"/>
              </a:ext>
            </a:extLst>
          </p:cNvPr>
          <p:cNvSpPr/>
          <p:nvPr/>
        </p:nvSpPr>
        <p:spPr>
          <a:xfrm>
            <a:off x="497881" y="466228"/>
            <a:ext cx="11069279" cy="574312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marL="0" indent="0">
              <a:buNone/>
            </a:pPr>
            <a:r>
              <a:rPr lang="fr-FR" sz="2000" b="1" noProof="0" dirty="0">
                <a:solidFill>
                  <a:srgbClr val="10243B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The challenges</a:t>
            </a: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F9395669-2ED3-AEAA-AF41-3423607BF9DE}"/>
              </a:ext>
            </a:extLst>
          </p:cNvPr>
          <p:cNvSpPr/>
          <p:nvPr/>
        </p:nvSpPr>
        <p:spPr>
          <a:xfrm>
            <a:off x="497881" y="1166180"/>
            <a:ext cx="11181000" cy="382875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algn="just"/>
            <a:r>
              <a:rPr lang="fr-FR" sz="1400" noProof="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A drone fleet multiplies communications, exchanged data and attack surfaces. A compromise has critical consequences.</a:t>
            </a: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0A5EB5BF-0D11-0E12-2866-04463F6258E9}"/>
              </a:ext>
            </a:extLst>
          </p:cNvPr>
          <p:cNvSpPr/>
          <p:nvPr/>
        </p:nvSpPr>
        <p:spPr>
          <a:xfrm>
            <a:off x="497881" y="1655255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rtlCol="0" anchor="ctr"/>
          <a:lstStyle/>
          <a:p>
            <a:pPr marL="0" indent="0">
              <a:buNone/>
              <a:tabLst>
                <a:tab pos="179388" algn="l"/>
              </a:tabLst>
            </a:pPr>
            <a:r>
              <a:rPr lang="fr-FR" sz="1400" noProof="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Disclosure of sensitive information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4F171615-BA40-C884-FD49-3A77868F8486}"/>
              </a:ext>
            </a:extLst>
          </p:cNvPr>
          <p:cNvSpPr/>
          <p:nvPr/>
        </p:nvSpPr>
        <p:spPr>
          <a:xfrm>
            <a:off x="6222119" y="1655255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Analysis of movements and tactical positions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CCB8471F-EECD-26A3-9536-952903A3D116}"/>
              </a:ext>
            </a:extLst>
          </p:cNvPr>
          <p:cNvSpPr/>
          <p:nvPr/>
        </p:nvSpPr>
        <p:spPr>
          <a:xfrm>
            <a:off x="497881" y="2328439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Impersonation of the control station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FE11718C-BE38-AD86-43F6-F38687D04482}"/>
              </a:ext>
            </a:extLst>
          </p:cNvPr>
          <p:cNvSpPr/>
          <p:nvPr/>
        </p:nvSpPr>
        <p:spPr>
          <a:xfrm>
            <a:off x="497881" y="3730891"/>
            <a:ext cx="11196238" cy="382875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r>
              <a:rPr lang="fr-FR" sz="1400" noProof="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The challenge: securing communications without compromising operational performance.</a:t>
            </a: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BDD47BF0-6D91-7C5A-0641-2FFE025CD8DB}"/>
              </a:ext>
            </a:extLst>
          </p:cNvPr>
          <p:cNvSpPr/>
          <p:nvPr/>
        </p:nvSpPr>
        <p:spPr>
          <a:xfrm>
            <a:off x="6222119" y="2328439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Mission sabotage or interruption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84812E2-B292-87A0-4F48-18C8022F1F39}"/>
              </a:ext>
            </a:extLst>
          </p:cNvPr>
          <p:cNvSpPr txBox="1"/>
          <p:nvPr/>
        </p:nvSpPr>
        <p:spPr>
          <a:xfrm>
            <a:off x="497881" y="3013014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anchor="ctr">
            <a:noAutofit/>
          </a:bodyPr>
          <a:lstStyle/>
          <a:p>
            <a:r>
              <a:rPr lang="fr-FR" sz="1400" noProof="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Injection of malicious commands</a:t>
            </a:r>
            <a:endParaRPr lang="fr-FR" sz="1400" noProof="0" dirty="0">
              <a:latin typeface="Aptos" panose="020B0004020202020204" pitchFamily="34" charset="0"/>
            </a:endParaRPr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099B662B-93C9-4E09-0D61-9BAEB308A6BB}"/>
              </a:ext>
            </a:extLst>
          </p:cNvPr>
          <p:cNvSpPr/>
          <p:nvPr/>
        </p:nvSpPr>
        <p:spPr>
          <a:xfrm>
            <a:off x="6206881" y="3013014"/>
            <a:ext cx="5472000" cy="540000"/>
          </a:xfrm>
          <a:prstGeom prst="rect">
            <a:avLst/>
          </a:prstGeom>
          <a:noFill/>
          <a:ln>
            <a:solidFill>
              <a:srgbClr val="D0D5D8"/>
            </a:solidFill>
          </a:ln>
        </p:spPr>
        <p:txBody>
          <a:bodyPr wrap="square" lIns="216000" rtlCol="0" anchor="ctr"/>
          <a:lstStyle/>
          <a:p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</a:rPr>
              <a:t>Loss of operational control</a:t>
            </a:r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AF6252FF-76EF-6542-ADAC-ACD439C4BC8F}"/>
              </a:ext>
            </a:extLst>
          </p:cNvPr>
          <p:cNvSpPr/>
          <p:nvPr/>
        </p:nvSpPr>
        <p:spPr>
          <a:xfrm>
            <a:off x="578539" y="4125610"/>
            <a:ext cx="11115580" cy="2230299"/>
          </a:xfrm>
          <a:prstGeom prst="rect">
            <a:avLst/>
          </a:prstGeom>
          <a:solidFill>
            <a:srgbClr val="BFBFBF"/>
          </a:solidFill>
          <a:ln/>
        </p:spPr>
        <p:txBody>
          <a:bodyPr wrap="square" lIns="216000" rIns="0" rtlCol="0" anchor="ctr"/>
          <a:lstStyle/>
          <a:p>
            <a:pPr>
              <a:spcAft>
                <a:spcPts val="200"/>
              </a:spcAft>
            </a:pPr>
            <a:r>
              <a:rPr lang="fr-FR" sz="1400" b="1" noProof="0" dirty="0" err="1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Protect</a:t>
            </a:r>
            <a:r>
              <a:rPr lang="fr-FR" sz="1400" b="1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&amp; Stream </a:t>
            </a:r>
          </a:p>
          <a:p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Secured bidirectional interface between each drone in the fleet and the command post. </a:t>
            </a:r>
          </a:p>
          <a:p>
            <a:r>
              <a:rPr lang="fr-FR" sz="1400" b="1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Real-time encryption, low latency (&lt; 15 ms), </a:t>
            </a:r>
            <a:r>
              <a:rPr lang="fr-FR" sz="1400" b="1" dirty="0" err="1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overhead</a:t>
            </a:r>
            <a:r>
              <a:rPr lang="fr-FR" sz="1400" b="1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&lt; 2 % under the control of a generative AI </a:t>
            </a:r>
          </a:p>
          <a:p>
            <a:pPr>
              <a:spcAft>
                <a:spcPts val="1200"/>
              </a:spcAft>
            </a:pPr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Communications are authenticated</a:t>
            </a:r>
            <a:r>
              <a:rPr lang="fr-FR" sz="1400" b="1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their integrity verified. The solution protects the feeds transparently for business applications, flight-control software and existing supervision systems. </a:t>
            </a:r>
            <a:endParaRPr lang="fr-FR" sz="1400" b="1" noProof="0" dirty="0">
              <a:solidFill>
                <a:srgbClr val="0E1A2B"/>
              </a:solidFill>
              <a:latin typeface="Aptos" panose="020B0004020202020204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200"/>
              </a:spcAft>
            </a:pPr>
            <a:r>
              <a:rPr lang="fr-FR" sz="1400" b="1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ADN L5 </a:t>
            </a:r>
          </a:p>
          <a:p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fr-FR" sz="1400" noProof="0" dirty="0" err="1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omplements</a:t>
            </a: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400" b="1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Protect &amp; Stream </a:t>
            </a: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by increasing parallel processing capacity </a:t>
            </a:r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f</a:t>
            </a:r>
            <a:r>
              <a:rPr lang="fr-FR" sz="1400" noProof="0" dirty="0" err="1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or</a:t>
            </a:r>
            <a:r>
              <a:rPr lang="fr-FR" sz="1400" noProof="0" dirty="0">
                <a:solidFill>
                  <a:srgbClr val="0E1A2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architectures involving a large number of drones and multiple command centers.</a:t>
            </a:r>
          </a:p>
        </p:txBody>
      </p:sp>
      <p:sp>
        <p:nvSpPr>
          <p:cNvPr id="62" name="Shape 21">
            <a:extLst>
              <a:ext uri="{FF2B5EF4-FFF2-40B4-BE49-F238E27FC236}">
                <a16:creationId xmlns:a16="http://schemas.microsoft.com/office/drawing/2014/main" id="{4463562F-AF60-EAFE-ED87-DBCA0750C93C}"/>
              </a:ext>
            </a:extLst>
          </p:cNvPr>
          <p:cNvSpPr/>
          <p:nvPr/>
        </p:nvSpPr>
        <p:spPr>
          <a:xfrm flipH="1">
            <a:off x="483840" y="4125610"/>
            <a:ext cx="108000" cy="2230299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>
              <a:latin typeface="Aptos" panose="020B0004020202020204" pitchFamily="34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343CEEB-6E92-A5E8-AEC2-B84CEE80C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5884" y="4060266"/>
            <a:ext cx="687577" cy="719750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2340FFE8-22E0-13AA-D360-8366FE198F56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1651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4E032-E3A0-1169-D622-B7783BFE6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5">
            <a:extLst>
              <a:ext uri="{FF2B5EF4-FFF2-40B4-BE49-F238E27FC236}">
                <a16:creationId xmlns:a16="http://schemas.microsoft.com/office/drawing/2014/main" id="{E7B39959-9335-6575-01EC-A9565770AA66}"/>
              </a:ext>
            </a:extLst>
          </p:cNvPr>
          <p:cNvSpPr/>
          <p:nvPr/>
        </p:nvSpPr>
        <p:spPr>
          <a:xfrm>
            <a:off x="7436647" y="3344363"/>
            <a:ext cx="1944000" cy="900000"/>
          </a:xfrm>
          <a:prstGeom prst="rect">
            <a:avLst/>
          </a:prstGeom>
          <a:solidFill>
            <a:srgbClr val="C8922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PROTECT &amp; STREAM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91E71959-FA9A-F7E8-0ED7-F2D10725AEFD}"/>
              </a:ext>
            </a:extLst>
          </p:cNvPr>
          <p:cNvSpPr/>
          <p:nvPr/>
        </p:nvSpPr>
        <p:spPr>
          <a:xfrm>
            <a:off x="602794" y="3344363"/>
            <a:ext cx="1944000" cy="900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DRONE(S)</a:t>
            </a:r>
          </a:p>
        </p:txBody>
      </p:sp>
      <p:sp>
        <p:nvSpPr>
          <p:cNvPr id="3" name="Text 9">
            <a:extLst>
              <a:ext uri="{FF2B5EF4-FFF2-40B4-BE49-F238E27FC236}">
                <a16:creationId xmlns:a16="http://schemas.microsoft.com/office/drawing/2014/main" id="{307B452A-2286-B875-DA79-A93A1CC92374}"/>
              </a:ext>
            </a:extLst>
          </p:cNvPr>
          <p:cNvSpPr/>
          <p:nvPr/>
        </p:nvSpPr>
        <p:spPr>
          <a:xfrm>
            <a:off x="2880745" y="3344363"/>
            <a:ext cx="1944000" cy="900000"/>
          </a:xfrm>
          <a:prstGeom prst="rect">
            <a:avLst/>
          </a:prstGeom>
          <a:solidFill>
            <a:srgbClr val="C8922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PROTECT &amp; STREAM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30779883-07FE-ACC8-9F5E-B4BCB3B08273}"/>
              </a:ext>
            </a:extLst>
          </p:cNvPr>
          <p:cNvSpPr/>
          <p:nvPr/>
        </p:nvSpPr>
        <p:spPr>
          <a:xfrm>
            <a:off x="5158696" y="3344363"/>
            <a:ext cx="1944000" cy="900000"/>
          </a:xfrm>
          <a:prstGeom prst="rect">
            <a:avLst/>
          </a:prstGeom>
          <a:solidFill>
            <a:srgbClr val="B5462F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NETWORK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ptos" panose="020B0004020202020204" pitchFamily="34" charset="0"/>
                <a:cs typeface="Calibri" pitchFamily="34" charset="-120"/>
              </a:rPr>
              <a:t>Contested </a:t>
            </a:r>
            <a:r>
              <a:rPr lang="fr-FR" sz="1400" noProof="0" dirty="0">
                <a:solidFill>
                  <a:srgbClr val="FFFFFF"/>
                </a:solidFill>
                <a:latin typeface="Aptos" panose="020B0004020202020204" pitchFamily="34" charset="0"/>
                <a:cs typeface="Calibri" pitchFamily="34" charset="-120"/>
              </a:rPr>
              <a:t>area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9E30C95D-55A8-8414-00DB-13C8F6FFEA52}"/>
              </a:ext>
            </a:extLst>
          </p:cNvPr>
          <p:cNvSpPr/>
          <p:nvPr/>
        </p:nvSpPr>
        <p:spPr>
          <a:xfrm>
            <a:off x="9714600" y="3344363"/>
            <a:ext cx="1944000" cy="900000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COMMAND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CENTER(S)</a:t>
            </a: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A846DEB3-15AB-69FC-D125-CE26DACA202A}"/>
              </a:ext>
            </a:extLst>
          </p:cNvPr>
          <p:cNvSpPr/>
          <p:nvPr/>
        </p:nvSpPr>
        <p:spPr>
          <a:xfrm>
            <a:off x="594360" y="525780"/>
            <a:ext cx="10794380" cy="50292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marL="0" indent="0">
              <a:buNone/>
            </a:pPr>
            <a:r>
              <a:rPr lang="fr-FR" sz="2000" b="1" dirty="0">
                <a:solidFill>
                  <a:srgbClr val="1024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</a:t>
            </a:r>
            <a:r>
              <a:rPr lang="en-US" sz="2000" b="1" dirty="0">
                <a:solidFill>
                  <a:srgbClr val="1024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&amp; Stream works</a:t>
            </a:r>
            <a:endParaRPr lang="en-US" sz="2000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2B444EC4-0F38-0E04-A128-12B80CFFFC30}"/>
              </a:ext>
            </a:extLst>
          </p:cNvPr>
          <p:cNvSpPr/>
          <p:nvPr/>
        </p:nvSpPr>
        <p:spPr>
          <a:xfrm>
            <a:off x="594360" y="1120838"/>
            <a:ext cx="11064240" cy="1462343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>
              <a:lnSpc>
                <a:spcPts val="1700"/>
              </a:lnSpc>
              <a:spcAft>
                <a:spcPts val="200"/>
              </a:spcAft>
            </a:pPr>
            <a:r>
              <a:rPr lang="en-US" sz="1600" b="1" dirty="0">
                <a:solidFill>
                  <a:srgbClr val="3E6E8E"/>
                </a:solidFill>
                <a:latin typeface="Aptos" panose="020B0004020202020204" pitchFamily="34" charset="0"/>
                <a:cs typeface="Calibri" pitchFamily="34" charset="-120"/>
              </a:rPr>
              <a:t>Drone → Command center </a:t>
            </a:r>
            <a:r>
              <a:rPr lang="fr-FR" sz="1600" b="1" dirty="0">
                <a:solidFill>
                  <a:srgbClr val="3E6E8E"/>
                </a:solidFill>
                <a:latin typeface="Aptos" panose="020B0004020202020204" pitchFamily="34" charset="0"/>
                <a:cs typeface="Calibri" pitchFamily="34" charset="-120"/>
              </a:rPr>
              <a:t>flow</a:t>
            </a:r>
          </a:p>
          <a:p>
            <a:pPr>
              <a:lnSpc>
                <a:spcPts val="1700"/>
              </a:lnSpc>
            </a:pPr>
            <a:r>
              <a:rPr lang="fr-FR" sz="140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Each drone continuously transmits various feeds (HD/IR video, GPS coordinates, telemetry, sensor data and navigation information) to the command post(s). On the drone, Protect &amp; Stream encrypts each feed in real time and protects packet integrity before transmission.</a:t>
            </a:r>
            <a:r>
              <a:rPr lang="en-US" sz="140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fr-FR" sz="140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At the command post(s), Protect &amp; Stream authenticates the sender, verifies the integrity of the received data, then decrypts it for operational use.</a:t>
            </a:r>
            <a:endParaRPr lang="en-US" sz="1400" dirty="0">
              <a:solidFill>
                <a:srgbClr val="10243B"/>
              </a:solidFill>
              <a:latin typeface="Aptos" panose="020B0004020202020204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3D514246-A8F8-304D-9AD6-E65F62443EA5}"/>
              </a:ext>
            </a:extLst>
          </p:cNvPr>
          <p:cNvSpPr/>
          <p:nvPr/>
        </p:nvSpPr>
        <p:spPr>
          <a:xfrm>
            <a:off x="602792" y="2843743"/>
            <a:ext cx="11055807" cy="408482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UPLINK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80" name="Text 25">
            <a:extLst>
              <a:ext uri="{FF2B5EF4-FFF2-40B4-BE49-F238E27FC236}">
                <a16:creationId xmlns:a16="http://schemas.microsoft.com/office/drawing/2014/main" id="{4B79916B-55DC-26AC-45C7-FEF2C0F323FF}"/>
              </a:ext>
            </a:extLst>
          </p:cNvPr>
          <p:cNvSpPr/>
          <p:nvPr/>
        </p:nvSpPr>
        <p:spPr>
          <a:xfrm>
            <a:off x="594360" y="4452620"/>
            <a:ext cx="10794380" cy="36576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marL="0" indent="0">
              <a:buNone/>
            </a:pP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82" name="Text 26">
            <a:extLst>
              <a:ext uri="{FF2B5EF4-FFF2-40B4-BE49-F238E27FC236}">
                <a16:creationId xmlns:a16="http://schemas.microsoft.com/office/drawing/2014/main" id="{D37F6CC5-A009-43B3-C386-ACBA8B515E20}"/>
              </a:ext>
            </a:extLst>
          </p:cNvPr>
          <p:cNvSpPr/>
          <p:nvPr/>
        </p:nvSpPr>
        <p:spPr>
          <a:xfrm>
            <a:off x="594360" y="4472786"/>
            <a:ext cx="11064240" cy="77724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>
              <a:lnSpc>
                <a:spcPts val="1650"/>
              </a:lnSpc>
              <a:spcAft>
                <a:spcPts val="200"/>
              </a:spcAft>
            </a:pPr>
            <a:r>
              <a:rPr lang="en-US" sz="1600" b="1" dirty="0">
                <a:solidFill>
                  <a:srgbClr val="3E6E8E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Command center  → Drone flow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ts val="1650"/>
              </a:lnSpc>
            </a:pPr>
            <a:r>
              <a:rPr lang="fr-FR" sz="1400" dirty="0">
                <a:solidFill>
                  <a:srgbClr val="10243B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Flight orders, trajectory changes, sensor activation or parameter updates follow the same secured path in reverse. Any unauthenticated command is automatically rejected by Protect &amp; Stream.</a:t>
            </a:r>
            <a:endParaRPr lang="en-US" sz="1400" dirty="0">
              <a:solidFill>
                <a:srgbClr val="10243B"/>
              </a:solidFill>
              <a:latin typeface="Aptos" panose="020B0004020202020204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86" name="Text 28">
            <a:extLst>
              <a:ext uri="{FF2B5EF4-FFF2-40B4-BE49-F238E27FC236}">
                <a16:creationId xmlns:a16="http://schemas.microsoft.com/office/drawing/2014/main" id="{7181F84F-9C65-41C7-A973-18E3B26B7779}"/>
              </a:ext>
            </a:extLst>
          </p:cNvPr>
          <p:cNvSpPr/>
          <p:nvPr/>
        </p:nvSpPr>
        <p:spPr>
          <a:xfrm>
            <a:off x="684314" y="5458460"/>
            <a:ext cx="10974286" cy="822960"/>
          </a:xfrm>
          <a:prstGeom prst="rect">
            <a:avLst/>
          </a:prstGeom>
          <a:solidFill>
            <a:srgbClr val="BFBFBF"/>
          </a:solidFill>
          <a:ln/>
        </p:spPr>
        <p:txBody>
          <a:bodyPr wrap="square" lIns="216000" rtlCol="0" anchor="ctr"/>
          <a:lstStyle/>
          <a:p>
            <a:pPr>
              <a:spcAft>
                <a:spcPts val="200"/>
              </a:spcAft>
            </a:pPr>
            <a:r>
              <a:rPr lang="fr-FR" sz="1400" b="1" dirty="0">
                <a:solidFill>
                  <a:srgbClr val="0E1A2B"/>
                </a:solidFill>
                <a:latin typeface="Aptos" panose="020B0004020202020204" pitchFamily="34" charset="0"/>
              </a:rPr>
              <a:t>Protect &amp; Stream </a:t>
            </a:r>
          </a:p>
          <a:p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</a:rPr>
              <a:t>Secured bidirectional interface between each drone and the command post(s). </a:t>
            </a:r>
          </a:p>
          <a:p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</a:rPr>
              <a:t>Every exchange is authenticated, encrypted and its integrity verified before being made available to operational systems.</a:t>
            </a:r>
            <a:endParaRPr lang="en-US" sz="1350" dirty="0">
              <a:solidFill>
                <a:srgbClr val="0E1A2B"/>
              </a:solidFill>
              <a:latin typeface="Aptos" panose="020B0004020202020204" pitchFamily="34" charset="0"/>
            </a:endParaRPr>
          </a:p>
        </p:txBody>
      </p:sp>
      <p:sp>
        <p:nvSpPr>
          <p:cNvPr id="4" name="Shape 21">
            <a:extLst>
              <a:ext uri="{FF2B5EF4-FFF2-40B4-BE49-F238E27FC236}">
                <a16:creationId xmlns:a16="http://schemas.microsoft.com/office/drawing/2014/main" id="{D79DCFE7-DCF7-4DFF-0161-7E77CC40ECAD}"/>
              </a:ext>
            </a:extLst>
          </p:cNvPr>
          <p:cNvSpPr/>
          <p:nvPr/>
        </p:nvSpPr>
        <p:spPr>
          <a:xfrm>
            <a:off x="602793" y="5458460"/>
            <a:ext cx="108000" cy="822960"/>
          </a:xfrm>
          <a:prstGeom prst="rect">
            <a:avLst/>
          </a:prstGeom>
          <a:solidFill>
            <a:srgbClr val="2175BF"/>
          </a:solidFill>
          <a:ln/>
        </p:spPr>
        <p:txBody>
          <a:bodyPr lIns="216000"/>
          <a:lstStyle/>
          <a:p>
            <a:endParaRPr lang="fr-FR">
              <a:latin typeface="Aptos" panose="020B0004020202020204" pitchFamily="34" charset="0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4842924-D600-C15F-D044-F50C0D8DA5BF}"/>
              </a:ext>
            </a:extLst>
          </p:cNvPr>
          <p:cNvCxnSpPr>
            <a:cxnSpLocks/>
            <a:stCxn id="17" idx="3"/>
            <a:endCxn id="3" idx="1"/>
          </p:cNvCxnSpPr>
          <p:nvPr/>
        </p:nvCxnSpPr>
        <p:spPr>
          <a:xfrm>
            <a:off x="2546794" y="3794363"/>
            <a:ext cx="333951" cy="0"/>
          </a:xfrm>
          <a:prstGeom prst="straightConnector1">
            <a:avLst/>
          </a:prstGeom>
          <a:ln w="38100" cap="flat" cmpd="sng" algn="ctr">
            <a:solidFill>
              <a:srgbClr val="1F35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2F8899F-FD0F-B832-89B1-D333DCFEF308}"/>
              </a:ext>
            </a:extLst>
          </p:cNvPr>
          <p:cNvCxnSpPr>
            <a:cxnSpLocks/>
            <a:stCxn id="3" idx="3"/>
            <a:endCxn id="18" idx="1"/>
          </p:cNvCxnSpPr>
          <p:nvPr/>
        </p:nvCxnSpPr>
        <p:spPr>
          <a:xfrm>
            <a:off x="4824745" y="3794363"/>
            <a:ext cx="333951" cy="0"/>
          </a:xfrm>
          <a:prstGeom prst="straightConnector1">
            <a:avLst/>
          </a:prstGeom>
          <a:ln w="38100" cap="flat" cmpd="sng" algn="ctr">
            <a:solidFill>
              <a:srgbClr val="1F35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5818F3E-5CAC-5BB7-A705-7047527FE23A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7102696" y="3794363"/>
            <a:ext cx="333951" cy="0"/>
          </a:xfrm>
          <a:prstGeom prst="straightConnector1">
            <a:avLst/>
          </a:prstGeom>
          <a:ln w="38100" cap="flat" cmpd="sng" algn="ctr">
            <a:solidFill>
              <a:srgbClr val="1F35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0B0FAA39-52F7-9514-35FE-BC4930CFA8F6}"/>
              </a:ext>
            </a:extLst>
          </p:cNvPr>
          <p:cNvCxnSpPr>
            <a:cxnSpLocks/>
            <a:stCxn id="19" idx="3"/>
            <a:endCxn id="20" idx="1"/>
          </p:cNvCxnSpPr>
          <p:nvPr/>
        </p:nvCxnSpPr>
        <p:spPr>
          <a:xfrm>
            <a:off x="9380647" y="3794363"/>
            <a:ext cx="333953" cy="0"/>
          </a:xfrm>
          <a:prstGeom prst="straightConnector1">
            <a:avLst/>
          </a:prstGeom>
          <a:ln w="38100" cap="flat" cmpd="sng" algn="ctr">
            <a:solidFill>
              <a:srgbClr val="1F35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9" name="Shape 0">
            <a:extLst>
              <a:ext uri="{FF2B5EF4-FFF2-40B4-BE49-F238E27FC236}">
                <a16:creationId xmlns:a16="http://schemas.microsoft.com/office/drawing/2014/main" id="{D5BC2805-EA7A-2B58-95B0-FE13BDA66BB2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0924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"/>
          <p:cNvSpPr/>
          <p:nvPr/>
        </p:nvSpPr>
        <p:spPr>
          <a:xfrm>
            <a:off x="595224" y="635309"/>
            <a:ext cx="10972800" cy="50292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r>
              <a:rPr lang="en-US" sz="2000" b="1" dirty="0">
                <a:solidFill>
                  <a:srgbClr val="10243B"/>
                </a:solidFill>
                <a:latin typeface="Georgia" pitchFamily="34" charset="0"/>
              </a:rPr>
              <a:t>DIAGRAM 1 -  </a:t>
            </a:r>
            <a:r>
              <a:rPr lang="fr-FR" sz="2000" b="1" dirty="0">
                <a:solidFill>
                  <a:srgbClr val="10243B"/>
                </a:solidFill>
                <a:latin typeface="Georgia" pitchFamily="34" charset="0"/>
              </a:rPr>
              <a:t>securing communications across a drone fleet</a:t>
            </a:r>
            <a:endParaRPr lang="en-US" sz="2000" b="1" dirty="0">
              <a:solidFill>
                <a:srgbClr val="10243B"/>
              </a:solidFill>
              <a:latin typeface="Georgia" pitchFamily="34" charset="0"/>
            </a:endParaRPr>
          </a:p>
        </p:txBody>
      </p:sp>
      <p:sp>
        <p:nvSpPr>
          <p:cNvPr id="62" name="Caption"/>
          <p:cNvSpPr/>
          <p:nvPr/>
        </p:nvSpPr>
        <p:spPr>
          <a:xfrm>
            <a:off x="2898820" y="5054529"/>
            <a:ext cx="6200000" cy="883542"/>
          </a:xfrm>
          <a:prstGeom prst="rect">
            <a:avLst/>
          </a:prstGeom>
          <a:solidFill>
            <a:srgbClr val="D0D5D8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600" i="1" noProof="0" dirty="0" err="1">
                <a:solidFill>
                  <a:srgbClr val="10243B"/>
                </a:solidFill>
                <a:latin typeface="Aptos" panose="020B0004020202020204" pitchFamily="34" charset="0"/>
              </a:rPr>
              <a:t>Secured real-time bidirectional interface</a:t>
            </a:r>
            <a:r>
              <a:rPr lang="fr-FR" sz="1600" i="1" noProof="0" dirty="0">
                <a:solidFill>
                  <a:srgbClr val="10243B"/>
                </a:solidFill>
                <a:latin typeface="Aptos" panose="020B00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fr-FR" sz="1600" i="1" noProof="0" dirty="0">
                <a:solidFill>
                  <a:srgbClr val="10243B"/>
                </a:solidFill>
                <a:latin typeface="Aptos" panose="020B0004020202020204" pitchFamily="34" charset="0"/>
              </a:rPr>
              <a:t>between each drone and the command post(s)</a:t>
            </a:r>
          </a:p>
        </p:txBody>
      </p:sp>
      <p:sp>
        <p:nvSpPr>
          <p:cNvPr id="10" name="Label flotte"/>
          <p:cNvSpPr/>
          <p:nvPr/>
        </p:nvSpPr>
        <p:spPr>
          <a:xfrm>
            <a:off x="30332" y="1842484"/>
            <a:ext cx="2791887" cy="3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10243B"/>
                </a:solidFill>
                <a:latin typeface="Aptos" panose="020B0004020202020204" pitchFamily="34" charset="0"/>
              </a:rPr>
              <a:t>Drone fleet</a:t>
            </a:r>
          </a:p>
        </p:txBody>
      </p:sp>
      <p:sp>
        <p:nvSpPr>
          <p:cNvPr id="20" name="Boite PS gauche"/>
          <p:cNvSpPr/>
          <p:nvPr/>
        </p:nvSpPr>
        <p:spPr>
          <a:xfrm>
            <a:off x="2898820" y="2456301"/>
            <a:ext cx="2075000" cy="1400000"/>
          </a:xfrm>
          <a:prstGeom prst="roundRect">
            <a:avLst>
              <a:gd name="adj" fmla="val 8000"/>
            </a:avLst>
          </a:prstGeom>
          <a:solidFill>
            <a:srgbClr val="1F3550"/>
          </a:solidFill>
          <a:ln>
            <a:noFill/>
          </a:ln>
        </p:spPr>
        <p:txBody>
          <a:bodyPr wrap="square" lIns="91440" rIns="91440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  <a:latin typeface="Aptos" panose="020B0004020202020204" pitchFamily="34" charset="0"/>
              </a:rPr>
              <a:t>Protect &amp; Stream</a:t>
            </a:r>
          </a:p>
        </p:txBody>
      </p:sp>
      <p:sp>
        <p:nvSpPr>
          <p:cNvPr id="21" name="Boite PS droite"/>
          <p:cNvSpPr/>
          <p:nvPr/>
        </p:nvSpPr>
        <p:spPr>
          <a:xfrm>
            <a:off x="7023818" y="2456301"/>
            <a:ext cx="2075001" cy="1400000"/>
          </a:xfrm>
          <a:prstGeom prst="roundRect">
            <a:avLst>
              <a:gd name="adj" fmla="val 8000"/>
            </a:avLst>
          </a:prstGeom>
          <a:solidFill>
            <a:srgbClr val="1F3550"/>
          </a:solidFill>
          <a:ln>
            <a:noFill/>
          </a:ln>
        </p:spPr>
        <p:txBody>
          <a:bodyPr wrap="square" lIns="91440" rIns="91440" rtlCol="0" anchor="ctr"/>
          <a:lstStyle/>
          <a:p>
            <a:pPr algn="ctr"/>
            <a:r>
              <a:rPr lang="fr-FR" sz="1600" b="1" dirty="0">
                <a:solidFill>
                  <a:srgbClr val="FFFFFF"/>
                </a:solidFill>
                <a:latin typeface="Aptos" panose="020B0004020202020204" pitchFamily="34" charset="0"/>
              </a:rPr>
              <a:t>Protect &amp; Stream</a:t>
            </a:r>
          </a:p>
        </p:txBody>
      </p:sp>
      <p:sp>
        <p:nvSpPr>
          <p:cNvPr id="30" name="Label reseau"/>
          <p:cNvSpPr/>
          <p:nvPr/>
        </p:nvSpPr>
        <p:spPr>
          <a:xfrm>
            <a:off x="5198820" y="1806768"/>
            <a:ext cx="1600000" cy="338554"/>
          </a:xfrm>
          <a:prstGeom prst="rect">
            <a:avLst/>
          </a:prstGeom>
          <a:noFill/>
          <a:ln/>
        </p:spPr>
        <p:txBody>
          <a:bodyPr wrap="square" rtlCol="0" anchor="b">
            <a:spAutoFit/>
          </a:bodyPr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10243B"/>
                </a:solidFill>
                <a:latin typeface="Aptos" panose="020B0004020202020204" pitchFamily="34" charset="0"/>
              </a:rPr>
              <a:t>Network</a:t>
            </a:r>
          </a:p>
        </p:txBody>
      </p:sp>
      <p:cxnSp>
        <p:nvCxnSpPr>
          <p:cNvPr id="40" name="Fleche montante"/>
          <p:cNvCxnSpPr>
            <a:cxnSpLocks/>
          </p:cNvCxnSpPr>
          <p:nvPr/>
        </p:nvCxnSpPr>
        <p:spPr>
          <a:xfrm>
            <a:off x="4973820" y="3011104"/>
            <a:ext cx="2049998" cy="0"/>
          </a:xfrm>
          <a:prstGeom prst="straightConnector1">
            <a:avLst/>
          </a:prstGeom>
          <a:ln w="28575">
            <a:solidFill>
              <a:srgbClr val="C8922A"/>
            </a:solidFill>
            <a:tailEnd type="triangle" w="lg" len="lg"/>
          </a:ln>
        </p:spPr>
      </p:cxnSp>
      <p:cxnSp>
        <p:nvCxnSpPr>
          <p:cNvPr id="41" name="Fleche descendante"/>
          <p:cNvCxnSpPr>
            <a:cxnSpLocks/>
          </p:cNvCxnSpPr>
          <p:nvPr/>
        </p:nvCxnSpPr>
        <p:spPr>
          <a:xfrm flipH="1">
            <a:off x="4973820" y="3391810"/>
            <a:ext cx="2049998" cy="0"/>
          </a:xfrm>
          <a:prstGeom prst="straightConnector1">
            <a:avLst/>
          </a:prstGeom>
          <a:ln w="28575">
            <a:solidFill>
              <a:srgbClr val="2175BF"/>
            </a:solidFill>
            <a:headEnd w="lg" len="lg"/>
            <a:tailEnd type="triangle" w="lg" len="lg"/>
          </a:ln>
        </p:spPr>
      </p:cxnSp>
      <p:cxnSp>
        <p:nvCxnSpPr>
          <p:cNvPr id="42" name="Lien flotte"/>
          <p:cNvCxnSpPr>
            <a:cxnSpLocks/>
          </p:cNvCxnSpPr>
          <p:nvPr/>
        </p:nvCxnSpPr>
        <p:spPr>
          <a:xfrm>
            <a:off x="2248820" y="3156301"/>
            <a:ext cx="650000" cy="0"/>
          </a:xfrm>
          <a:prstGeom prst="straightConnector1">
            <a:avLst/>
          </a:prstGeom>
          <a:ln w="19050">
            <a:solidFill>
              <a:srgbClr val="9AA3AD"/>
            </a:solidFill>
            <a:headEnd type="none"/>
            <a:tailEnd type="none"/>
          </a:ln>
        </p:spPr>
      </p:cxnSp>
      <p:cxnSp>
        <p:nvCxnSpPr>
          <p:cNvPr id="43" name="Lien poste"/>
          <p:cNvCxnSpPr>
            <a:cxnSpLocks/>
          </p:cNvCxnSpPr>
          <p:nvPr/>
        </p:nvCxnSpPr>
        <p:spPr>
          <a:xfrm>
            <a:off x="9098820" y="3156301"/>
            <a:ext cx="650000" cy="0"/>
          </a:xfrm>
          <a:prstGeom prst="straightConnector1">
            <a:avLst/>
          </a:prstGeom>
          <a:ln w="19050">
            <a:solidFill>
              <a:srgbClr val="9AA3AD"/>
            </a:solidFill>
            <a:headEnd type="none"/>
            <a:tailEnd type="none"/>
          </a:ln>
        </p:spPr>
      </p:cxnSp>
      <p:sp>
        <p:nvSpPr>
          <p:cNvPr id="50" name="Label poste"/>
          <p:cNvSpPr/>
          <p:nvPr/>
        </p:nvSpPr>
        <p:spPr>
          <a:xfrm>
            <a:off x="9073367" y="1874530"/>
            <a:ext cx="2870906" cy="3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10243B"/>
                </a:solidFill>
                <a:latin typeface="Aptos" panose="020B0004020202020204" pitchFamily="34" charset="0"/>
              </a:rPr>
              <a:t>Command post(s)</a:t>
            </a:r>
          </a:p>
        </p:txBody>
      </p:sp>
      <p:pic>
        <p:nvPicPr>
          <p:cNvPr id="51" name="Ecra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8820" y="2876301"/>
            <a:ext cx="560000" cy="5600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3F22F35-9A3E-B408-1ADB-3843D329E2B2}"/>
              </a:ext>
            </a:extLst>
          </p:cNvPr>
          <p:cNvSpPr/>
          <p:nvPr/>
        </p:nvSpPr>
        <p:spPr>
          <a:xfrm>
            <a:off x="5537619" y="2556304"/>
            <a:ext cx="904875" cy="11999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pic>
        <p:nvPicPr>
          <p:cNvPr id="52" name="Operateur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8820" y="2876301"/>
            <a:ext cx="560000" cy="560000"/>
          </a:xfrm>
          <a:prstGeom prst="rect">
            <a:avLst/>
          </a:prstGeom>
        </p:spPr>
      </p:pic>
      <p:pic>
        <p:nvPicPr>
          <p:cNvPr id="31" name="Satellit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274" y="2566304"/>
            <a:ext cx="1165563" cy="1179995"/>
          </a:xfrm>
          <a:prstGeom prst="rect">
            <a:avLst/>
          </a:prstGeom>
        </p:spPr>
      </p:pic>
      <p:cxnSp>
        <p:nvCxnSpPr>
          <p:cNvPr id="60" name="Bout en bout"/>
          <p:cNvCxnSpPr/>
          <p:nvPr/>
        </p:nvCxnSpPr>
        <p:spPr>
          <a:xfrm>
            <a:off x="2898820" y="4356301"/>
            <a:ext cx="6200000" cy="0"/>
          </a:xfrm>
          <a:prstGeom prst="straightConnector1">
            <a:avLst/>
          </a:prstGeom>
          <a:ln w="19050">
            <a:solidFill>
              <a:srgbClr val="1F3550"/>
            </a:solidFill>
            <a:headEnd type="triangle" w="med" len="med"/>
            <a:tailEnd type="triangle" w="med" len="med"/>
          </a:ln>
        </p:spPr>
      </p:cxnSp>
      <p:sp>
        <p:nvSpPr>
          <p:cNvPr id="61" name="Label chiffre"/>
          <p:cNvSpPr/>
          <p:nvPr/>
        </p:nvSpPr>
        <p:spPr>
          <a:xfrm>
            <a:off x="2898816" y="4456301"/>
            <a:ext cx="6199999" cy="3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1F3550"/>
                </a:solidFill>
                <a:latin typeface="Aptos" panose="020B0004020202020204" pitchFamily="34" charset="0"/>
              </a:rPr>
              <a:t>End-to-end encryption under the control of a generative AI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7C9F92E-FF51-B8F0-EE61-68946B59E1A8}"/>
              </a:ext>
            </a:extLst>
          </p:cNvPr>
          <p:cNvCxnSpPr>
            <a:cxnSpLocks/>
          </p:cNvCxnSpPr>
          <p:nvPr/>
        </p:nvCxnSpPr>
        <p:spPr>
          <a:xfrm>
            <a:off x="2898820" y="4158073"/>
            <a:ext cx="0" cy="39645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2C96B24-DB4E-0DCC-B541-B456973ACA3D}"/>
              </a:ext>
            </a:extLst>
          </p:cNvPr>
          <p:cNvCxnSpPr>
            <a:cxnSpLocks/>
          </p:cNvCxnSpPr>
          <p:nvPr/>
        </p:nvCxnSpPr>
        <p:spPr>
          <a:xfrm>
            <a:off x="9098820" y="4158073"/>
            <a:ext cx="0" cy="39645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hape 0">
            <a:extLst>
              <a:ext uri="{FF2B5EF4-FFF2-40B4-BE49-F238E27FC236}">
                <a16:creationId xmlns:a16="http://schemas.microsoft.com/office/drawing/2014/main" id="{5979F370-253E-F6FB-5FEA-420DFA771E21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D30955D-4A1C-9425-EF98-AF7BFED42A46}"/>
              </a:ext>
            </a:extLst>
          </p:cNvPr>
          <p:cNvGrpSpPr/>
          <p:nvPr/>
        </p:nvGrpSpPr>
        <p:grpSpPr>
          <a:xfrm>
            <a:off x="413997" y="2560861"/>
            <a:ext cx="1956700" cy="1190880"/>
            <a:chOff x="193444" y="2496301"/>
            <a:chExt cx="1956700" cy="1190880"/>
          </a:xfrm>
        </p:grpSpPr>
        <p:pic>
          <p:nvPicPr>
            <p:cNvPr id="11" name="Drone 1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3820" y="2850461"/>
              <a:ext cx="420000" cy="420000"/>
            </a:xfrm>
            <a:prstGeom prst="rect">
              <a:avLst/>
            </a:prstGeom>
          </p:spPr>
        </p:pic>
        <p:pic>
          <p:nvPicPr>
            <p:cNvPr id="12" name="Drone 2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3820" y="2850461"/>
              <a:ext cx="420000" cy="420000"/>
            </a:xfrm>
            <a:prstGeom prst="rect">
              <a:avLst/>
            </a:prstGeom>
          </p:spPr>
        </p:pic>
        <p:pic>
          <p:nvPicPr>
            <p:cNvPr id="13" name="Drone 3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03820" y="2850461"/>
              <a:ext cx="420000" cy="420000"/>
            </a:xfrm>
            <a:prstGeom prst="rect">
              <a:avLst/>
            </a:prstGeom>
          </p:spPr>
        </p:pic>
        <p:pic>
          <p:nvPicPr>
            <p:cNvPr id="14" name="Drone 4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81320" y="3267181"/>
              <a:ext cx="420000" cy="420000"/>
            </a:xfrm>
            <a:prstGeom prst="rect">
              <a:avLst/>
            </a:prstGeom>
          </p:spPr>
        </p:pic>
        <p:pic>
          <p:nvPicPr>
            <p:cNvPr id="15" name="Drone 5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31320" y="3267181"/>
              <a:ext cx="420000" cy="420000"/>
            </a:xfrm>
            <a:prstGeom prst="rect">
              <a:avLst/>
            </a:prstGeom>
          </p:spPr>
        </p:pic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CA5ABB31-B316-2F51-8F48-906195E97FD6}"/>
                </a:ext>
              </a:extLst>
            </p:cNvPr>
            <p:cNvGrpSpPr/>
            <p:nvPr/>
          </p:nvGrpSpPr>
          <p:grpSpPr>
            <a:xfrm>
              <a:off x="193444" y="2496301"/>
              <a:ext cx="1956700" cy="420000"/>
              <a:chOff x="193444" y="2496301"/>
              <a:chExt cx="1956700" cy="420000"/>
            </a:xfrm>
          </p:grpSpPr>
          <p:pic>
            <p:nvPicPr>
              <p:cNvPr id="23" name="Drone 1">
                <a:extLst>
                  <a:ext uri="{FF2B5EF4-FFF2-40B4-BE49-F238E27FC236}">
                    <a16:creationId xmlns:a16="http://schemas.microsoft.com/office/drawing/2014/main" id="{D083B9A8-9694-1685-CED9-2BF82124EA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05677" y="2496301"/>
                <a:ext cx="420000" cy="420000"/>
              </a:xfrm>
              <a:prstGeom prst="rect">
                <a:avLst/>
              </a:prstGeom>
            </p:spPr>
          </p:pic>
          <p:pic>
            <p:nvPicPr>
              <p:cNvPr id="25" name="Drone 2">
                <a:extLst>
                  <a:ext uri="{FF2B5EF4-FFF2-40B4-BE49-F238E27FC236}">
                    <a16:creationId xmlns:a16="http://schemas.microsoft.com/office/drawing/2014/main" id="{AB24FDBE-3917-AB45-5DA4-6C599C210F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217910" y="2496301"/>
                <a:ext cx="420000" cy="420000"/>
              </a:xfrm>
              <a:prstGeom prst="rect">
                <a:avLst/>
              </a:prstGeom>
            </p:spPr>
          </p:pic>
          <p:pic>
            <p:nvPicPr>
              <p:cNvPr id="27" name="Drone 3">
                <a:extLst>
                  <a:ext uri="{FF2B5EF4-FFF2-40B4-BE49-F238E27FC236}">
                    <a16:creationId xmlns:a16="http://schemas.microsoft.com/office/drawing/2014/main" id="{E56524DD-D208-54CA-2D20-F366BA5CA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730144" y="2496301"/>
                <a:ext cx="420000" cy="420000"/>
              </a:xfrm>
              <a:prstGeom prst="rect">
                <a:avLst/>
              </a:prstGeom>
            </p:spPr>
          </p:pic>
          <p:pic>
            <p:nvPicPr>
              <p:cNvPr id="29" name="Drone 1">
                <a:extLst>
                  <a:ext uri="{FF2B5EF4-FFF2-40B4-BE49-F238E27FC236}">
                    <a16:creationId xmlns:a16="http://schemas.microsoft.com/office/drawing/2014/main" id="{71B3BED4-1629-C77B-4F16-FFCA11623F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3444" y="2496301"/>
                <a:ext cx="420000" cy="42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5424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2A10C-6BCD-C5AE-95D3-EBF41844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4FE42838-F56E-0F12-0637-C624E521CA01}"/>
              </a:ext>
            </a:extLst>
          </p:cNvPr>
          <p:cNvSpPr/>
          <p:nvPr/>
        </p:nvSpPr>
        <p:spPr>
          <a:xfrm>
            <a:off x="518452" y="265109"/>
            <a:ext cx="10835347" cy="73152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r>
              <a:rPr lang="fr-FR" sz="2000" b="1" dirty="0">
                <a:solidFill>
                  <a:srgbClr val="10243B"/>
                </a:solidFill>
                <a:latin typeface="Georgia" pitchFamily="34" charset="0"/>
              </a:rPr>
              <a:t>Adapting encryption to mission requirements</a:t>
            </a:r>
            <a:endParaRPr lang="en-US" sz="2000" b="1" dirty="0">
              <a:solidFill>
                <a:srgbClr val="10243B"/>
              </a:solidFill>
              <a:latin typeface="Georgia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0ADD159-D3D4-24BA-C670-305C4744DCD6}"/>
              </a:ext>
            </a:extLst>
          </p:cNvPr>
          <p:cNvSpPr txBox="1"/>
          <p:nvPr/>
        </p:nvSpPr>
        <p:spPr>
          <a:xfrm>
            <a:off x="529076" y="4191028"/>
            <a:ext cx="11155096" cy="510325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r>
              <a:rPr lang="fr-FR" sz="1400" b="1" dirty="0">
                <a:latin typeface="Aptos" panose="020B0004020202020204" pitchFamily="34" charset="0"/>
              </a:rPr>
              <a:t>Compatible with a Nested Dolls architecture</a:t>
            </a:r>
          </a:p>
          <a:p>
            <a:r>
              <a:rPr lang="fr-FR" sz="1400" dirty="0">
                <a:latin typeface="Aptos" panose="020B0004020202020204" pitchFamily="34" charset="0"/>
              </a:rPr>
              <a:t>For added security, several cryptographic stages can be chained in series, each stage configured individually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B8903D-60F8-3DF1-AE2D-9E37CA48C687}"/>
              </a:ext>
            </a:extLst>
          </p:cNvPr>
          <p:cNvSpPr txBox="1"/>
          <p:nvPr/>
        </p:nvSpPr>
        <p:spPr>
          <a:xfrm>
            <a:off x="518451" y="974308"/>
            <a:ext cx="11155096" cy="54604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ts val="1800"/>
              </a:lnSpc>
            </a:pPr>
            <a:r>
              <a:rPr lang="fr-FR" sz="1400" dirty="0">
                <a:latin typeface="Aptos" panose="020B0004020202020204" pitchFamily="34" charset="0"/>
              </a:rPr>
              <a:t>To meet the operational requirements of each mission, several cryptographic profiles and protection levels are offered under the control of a generative AI. </a:t>
            </a:r>
            <a:endParaRPr lang="en-US" sz="1400" dirty="0">
              <a:solidFill>
                <a:srgbClr val="0E1A2B"/>
              </a:solidFill>
              <a:latin typeface="Aptos" panose="020B0004020202020204" pitchFamily="34" charset="0"/>
            </a:endParaRPr>
          </a:p>
        </p:txBody>
      </p:sp>
      <p:sp>
        <p:nvSpPr>
          <p:cNvPr id="22" name="Shape 0">
            <a:extLst>
              <a:ext uri="{FF2B5EF4-FFF2-40B4-BE49-F238E27FC236}">
                <a16:creationId xmlns:a16="http://schemas.microsoft.com/office/drawing/2014/main" id="{08B2054D-9B00-9DC5-E984-5A628108580D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1CB233EF-EF30-921D-6D01-DE7247D1B737}"/>
              </a:ext>
            </a:extLst>
          </p:cNvPr>
          <p:cNvGrpSpPr/>
          <p:nvPr/>
        </p:nvGrpSpPr>
        <p:grpSpPr>
          <a:xfrm>
            <a:off x="494504" y="4773616"/>
            <a:ext cx="11202992" cy="1517439"/>
            <a:chOff x="609789" y="4773616"/>
            <a:chExt cx="11202992" cy="1517439"/>
          </a:xfrm>
        </p:grpSpPr>
        <p:sp>
          <p:nvSpPr>
            <p:cNvPr id="2" name="Header emission">
              <a:extLst>
                <a:ext uri="{FF2B5EF4-FFF2-40B4-BE49-F238E27FC236}">
                  <a16:creationId xmlns:a16="http://schemas.microsoft.com/office/drawing/2014/main" id="{17C3592D-7BB6-F2F2-2084-73D264A73112}"/>
                </a:ext>
              </a:extLst>
            </p:cNvPr>
            <p:cNvSpPr/>
            <p:nvPr/>
          </p:nvSpPr>
          <p:spPr>
            <a:xfrm>
              <a:off x="1631190" y="4807371"/>
              <a:ext cx="3877509" cy="22785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fr-FR" sz="1600" b="1" noProof="0" dirty="0">
                  <a:solidFill>
                    <a:srgbClr val="1F3550"/>
                  </a:solidFill>
                  <a:latin typeface="Aptos" panose="020B0004020202020204" pitchFamily="34" charset="0"/>
                </a:rPr>
                <a:t>On transmission</a:t>
              </a:r>
            </a:p>
          </p:txBody>
        </p:sp>
        <p:sp>
          <p:nvSpPr>
            <p:cNvPr id="3" name="Header reception">
              <a:extLst>
                <a:ext uri="{FF2B5EF4-FFF2-40B4-BE49-F238E27FC236}">
                  <a16:creationId xmlns:a16="http://schemas.microsoft.com/office/drawing/2014/main" id="{E06F46C7-EE58-35B5-CF38-F75909526C8E}"/>
                </a:ext>
              </a:extLst>
            </p:cNvPr>
            <p:cNvSpPr/>
            <p:nvPr/>
          </p:nvSpPr>
          <p:spPr>
            <a:xfrm>
              <a:off x="6762750" y="4773616"/>
              <a:ext cx="3892778" cy="26160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fr-FR" sz="1600" b="1" noProof="0" dirty="0">
                  <a:solidFill>
                    <a:srgbClr val="1F3550"/>
                  </a:solidFill>
                  <a:latin typeface="Aptos" panose="020B0004020202020204" pitchFamily="34" charset="0"/>
                </a:rPr>
                <a:t>On reception</a:t>
              </a:r>
            </a:p>
          </p:txBody>
        </p:sp>
        <p:sp>
          <p:nvSpPr>
            <p:cNvPr id="6" name="Etage 1">
              <a:extLst>
                <a:ext uri="{FF2B5EF4-FFF2-40B4-BE49-F238E27FC236}">
                  <a16:creationId xmlns:a16="http://schemas.microsoft.com/office/drawing/2014/main" id="{1BBDE0AC-FBCE-A51F-3EA1-7117E0C36AA1}"/>
                </a:ext>
              </a:extLst>
            </p:cNvPr>
            <p:cNvSpPr/>
            <p:nvPr/>
          </p:nvSpPr>
          <p:spPr>
            <a:xfrm>
              <a:off x="1691583" y="5169891"/>
              <a:ext cx="1820000" cy="1121164"/>
            </a:xfrm>
            <a:prstGeom prst="roundRect">
              <a:avLst>
                <a:gd name="adj" fmla="val 8000"/>
              </a:avLst>
            </a:prstGeom>
            <a:solidFill>
              <a:srgbClr val="1F3550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200" b="1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Encryption stage 1</a:t>
              </a:r>
            </a:p>
            <a:p>
              <a:pPr marL="0" indent="0" algn="ctr">
                <a:buNone/>
              </a:pPr>
              <a:r>
                <a:rPr lang="fr-FR" sz="1100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Monomorphic mode</a:t>
              </a:r>
            </a:p>
            <a:p>
              <a:pPr marL="0" indent="0" algn="ctr">
                <a:buNone/>
              </a:pPr>
              <a:r>
                <a:rPr lang="fr-FR" sz="1100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Level High</a:t>
              </a:r>
            </a:p>
            <a:p>
              <a:pPr marL="0" indent="0" algn="ctr">
                <a:buNone/>
              </a:pPr>
              <a:r>
                <a:rPr lang="fr-FR" sz="1100" b="1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Private key A</a:t>
              </a:r>
            </a:p>
          </p:txBody>
        </p:sp>
        <p:sp>
          <p:nvSpPr>
            <p:cNvPr id="8" name="Etage 2">
              <a:extLst>
                <a:ext uri="{FF2B5EF4-FFF2-40B4-BE49-F238E27FC236}">
                  <a16:creationId xmlns:a16="http://schemas.microsoft.com/office/drawing/2014/main" id="{070B5A74-49D7-B76B-1B98-5A94E9A3D246}"/>
                </a:ext>
              </a:extLst>
            </p:cNvPr>
            <p:cNvSpPr/>
            <p:nvPr/>
          </p:nvSpPr>
          <p:spPr>
            <a:xfrm>
              <a:off x="3749092" y="5166638"/>
              <a:ext cx="1820000" cy="1121163"/>
            </a:xfrm>
            <a:prstGeom prst="roundRect">
              <a:avLst>
                <a:gd name="adj" fmla="val 8000"/>
              </a:avLst>
            </a:prstGeom>
            <a:solidFill>
              <a:srgbClr val="0E1A2B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200" b="1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Encryption stage 2</a:t>
              </a:r>
            </a:p>
            <a:p>
              <a:pPr marL="0" indent="0" algn="ctr">
                <a:buNone/>
              </a:pPr>
              <a:r>
                <a:rPr lang="fr-FR" sz="1100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Polymorphic mode</a:t>
              </a:r>
            </a:p>
            <a:p>
              <a:pPr marL="0" indent="0" algn="ctr">
                <a:buNone/>
              </a:pPr>
              <a:r>
                <a:rPr lang="fr-FR" sz="1100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Level Basic</a:t>
              </a:r>
            </a:p>
            <a:p>
              <a:pPr marL="0" indent="0" algn="ctr">
                <a:buNone/>
              </a:pPr>
              <a:r>
                <a:rPr lang="fr-FR" sz="1100" b="1" noProof="0" dirty="0">
                  <a:solidFill>
                    <a:schemeClr val="bg1"/>
                  </a:solidFill>
                  <a:latin typeface="Aptos" panose="020B0004020202020204" pitchFamily="34" charset="0"/>
                </a:rPr>
                <a:t>Private key B</a:t>
              </a:r>
            </a:p>
          </p:txBody>
        </p:sp>
        <p:sp>
          <p:nvSpPr>
            <p:cNvPr id="9" name="Dechiffrement 2">
              <a:extLst>
                <a:ext uri="{FF2B5EF4-FFF2-40B4-BE49-F238E27FC236}">
                  <a16:creationId xmlns:a16="http://schemas.microsoft.com/office/drawing/2014/main" id="{BEFC05EA-0E54-EFFC-B4FC-60999F42E7E2}"/>
                </a:ext>
              </a:extLst>
            </p:cNvPr>
            <p:cNvSpPr/>
            <p:nvPr/>
          </p:nvSpPr>
          <p:spPr>
            <a:xfrm>
              <a:off x="6762750" y="5169891"/>
              <a:ext cx="1820000" cy="1121164"/>
            </a:xfrm>
            <a:prstGeom prst="roundRect">
              <a:avLst>
                <a:gd name="adj" fmla="val 8000"/>
              </a:avLst>
            </a:prstGeom>
            <a:solidFill>
              <a:srgbClr val="0E1A2B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2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Stage 2 decryption</a:t>
              </a:r>
            </a:p>
            <a:p>
              <a:pPr marL="0" indent="0" algn="ctr">
                <a:buNone/>
              </a:pPr>
              <a:r>
                <a:rPr lang="fr-FR" sz="11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Private key B</a:t>
              </a:r>
            </a:p>
          </p:txBody>
        </p:sp>
        <p:sp>
          <p:nvSpPr>
            <p:cNvPr id="10" name="Dechiffrement 1">
              <a:extLst>
                <a:ext uri="{FF2B5EF4-FFF2-40B4-BE49-F238E27FC236}">
                  <a16:creationId xmlns:a16="http://schemas.microsoft.com/office/drawing/2014/main" id="{1DEF0E45-E52C-6566-4BAF-3A3038E321F4}"/>
                </a:ext>
              </a:extLst>
            </p:cNvPr>
            <p:cNvSpPr/>
            <p:nvPr/>
          </p:nvSpPr>
          <p:spPr>
            <a:xfrm>
              <a:off x="8812750" y="5163385"/>
              <a:ext cx="1820000" cy="1127670"/>
            </a:xfrm>
            <a:prstGeom prst="roundRect">
              <a:avLst>
                <a:gd name="adj" fmla="val 8000"/>
              </a:avLst>
            </a:prstGeom>
            <a:solidFill>
              <a:srgbClr val="1F3550"/>
            </a:solidFill>
            <a:ln>
              <a:noFill/>
            </a:ln>
          </p:spPr>
          <p:txBody>
            <a:bodyPr wrap="square" lIns="91440" rIns="91440" rtlCol="0" anchor="ctr"/>
            <a:lstStyle/>
            <a:p>
              <a:pPr marL="0" indent="0" algn="ctr">
                <a:buNone/>
              </a:pPr>
              <a:r>
                <a:rPr lang="fr-FR" sz="12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Stage 1 decryption</a:t>
              </a:r>
            </a:p>
            <a:p>
              <a:pPr marL="0" indent="0" algn="ctr">
                <a:buNone/>
              </a:pPr>
              <a:r>
                <a:rPr lang="fr-FR" sz="1100" b="1" noProof="0" dirty="0">
                  <a:solidFill>
                    <a:srgbClr val="FFFFFF"/>
                  </a:solidFill>
                  <a:latin typeface="Aptos" panose="020B0004020202020204" pitchFamily="34" charset="0"/>
                </a:rPr>
                <a:t>Private key A</a:t>
              </a:r>
            </a:p>
          </p:txBody>
        </p:sp>
        <p:sp>
          <p:nvSpPr>
            <p:cNvPr id="11" name="Flux decode">
              <a:extLst>
                <a:ext uri="{FF2B5EF4-FFF2-40B4-BE49-F238E27FC236}">
                  <a16:creationId xmlns:a16="http://schemas.microsoft.com/office/drawing/2014/main" id="{308D12F1-18A7-356F-AB09-D81DE41884E3}"/>
                </a:ext>
              </a:extLst>
            </p:cNvPr>
            <p:cNvSpPr/>
            <p:nvPr/>
          </p:nvSpPr>
          <p:spPr>
            <a:xfrm>
              <a:off x="10862750" y="5160132"/>
              <a:ext cx="950031" cy="112766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fr-FR" sz="1300" b="1" i="1" noProof="0" dirty="0">
                  <a:solidFill>
                    <a:schemeClr val="bg2">
                      <a:lumMod val="50000"/>
                    </a:schemeClr>
                  </a:solidFill>
                  <a:latin typeface="Aptos" panose="020B0004020202020204" pitchFamily="34" charset="0"/>
                </a:rPr>
                <a:t>Decoded feed</a:t>
              </a:r>
            </a:p>
          </p:txBody>
        </p:sp>
        <p:cxnSp>
          <p:nvCxnSpPr>
            <p:cNvPr id="12" name="fl1">
              <a:extLst>
                <a:ext uri="{FF2B5EF4-FFF2-40B4-BE49-F238E27FC236}">
                  <a16:creationId xmlns:a16="http://schemas.microsoft.com/office/drawing/2014/main" id="{B1B6EE42-C05F-7D4D-DD42-2FA49D2B81F5}"/>
                </a:ext>
              </a:extLst>
            </p:cNvPr>
            <p:cNvCxnSpPr>
              <a:cxnSpLocks/>
              <a:stCxn id="54" idx="3"/>
              <a:endCxn id="6" idx="1"/>
            </p:cNvCxnSpPr>
            <p:nvPr/>
          </p:nvCxnSpPr>
          <p:spPr>
            <a:xfrm>
              <a:off x="1435669" y="5728846"/>
              <a:ext cx="255914" cy="1627"/>
            </a:xfrm>
            <a:prstGeom prst="straightConnector1">
              <a:avLst/>
            </a:prstGeom>
            <a:ln w="28575">
              <a:solidFill>
                <a:srgbClr val="1F3550"/>
              </a:solidFill>
              <a:tailEnd type="triangle" w="med" len="med"/>
            </a:ln>
          </p:spPr>
        </p:cxnSp>
        <p:cxnSp>
          <p:nvCxnSpPr>
            <p:cNvPr id="13" name="fl2">
              <a:extLst>
                <a:ext uri="{FF2B5EF4-FFF2-40B4-BE49-F238E27FC236}">
                  <a16:creationId xmlns:a16="http://schemas.microsoft.com/office/drawing/2014/main" id="{81AF54F9-6861-3E43-4A44-8D15CEDCD54D}"/>
                </a:ext>
              </a:extLst>
            </p:cNvPr>
            <p:cNvCxnSpPr>
              <a:cxnSpLocks/>
              <a:stCxn id="6" idx="3"/>
              <a:endCxn id="8" idx="1"/>
            </p:cNvCxnSpPr>
            <p:nvPr/>
          </p:nvCxnSpPr>
          <p:spPr>
            <a:xfrm flipV="1">
              <a:off x="3511583" y="5727220"/>
              <a:ext cx="237509" cy="3253"/>
            </a:xfrm>
            <a:prstGeom prst="straightConnector1">
              <a:avLst/>
            </a:prstGeom>
            <a:ln w="28575">
              <a:solidFill>
                <a:srgbClr val="1F3550"/>
              </a:solidFill>
              <a:tailEnd type="triangle" w="med" len="med"/>
            </a:ln>
          </p:spPr>
        </p:cxnSp>
        <p:cxnSp>
          <p:nvCxnSpPr>
            <p:cNvPr id="14" name="fl transmission">
              <a:extLst>
                <a:ext uri="{FF2B5EF4-FFF2-40B4-BE49-F238E27FC236}">
                  <a16:creationId xmlns:a16="http://schemas.microsoft.com/office/drawing/2014/main" id="{68F37F4B-EFCA-4BA0-B1B5-6017BFA4E85D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>
              <a:off x="5569092" y="5727220"/>
              <a:ext cx="1193658" cy="3253"/>
            </a:xfrm>
            <a:prstGeom prst="straightConnector1">
              <a:avLst/>
            </a:prstGeom>
            <a:ln w="38100">
              <a:solidFill>
                <a:srgbClr val="C8922A"/>
              </a:solidFill>
              <a:tailEnd type="triangle" w="med" len="med"/>
            </a:ln>
          </p:spPr>
        </p:cxnSp>
        <p:sp>
          <p:nvSpPr>
            <p:cNvPr id="15" name="Label transmission">
              <a:extLst>
                <a:ext uri="{FF2B5EF4-FFF2-40B4-BE49-F238E27FC236}">
                  <a16:creationId xmlns:a16="http://schemas.microsoft.com/office/drawing/2014/main" id="{C1238586-A360-6E58-9A34-DE4A711F1D82}"/>
                </a:ext>
              </a:extLst>
            </p:cNvPr>
            <p:cNvSpPr/>
            <p:nvPr/>
          </p:nvSpPr>
          <p:spPr>
            <a:xfrm>
              <a:off x="5508699" y="5361325"/>
              <a:ext cx="1314445" cy="209284"/>
            </a:xfrm>
            <a:prstGeom prst="rect">
              <a:avLst/>
            </a:prstGeom>
            <a:noFill/>
            <a:ln/>
          </p:spPr>
          <p:txBody>
            <a:bodyPr wrap="square" lIns="0" rIns="0" rtlCol="0" anchor="ctr"/>
            <a:lstStyle/>
            <a:p>
              <a:pPr marL="0" indent="0" algn="ctr">
                <a:buNone/>
              </a:pPr>
              <a:r>
                <a:rPr lang="fr-FR" sz="1300" b="1" noProof="0" dirty="0">
                  <a:solidFill>
                    <a:srgbClr val="C8922A"/>
                  </a:solidFill>
                  <a:latin typeface="Aptos" panose="020B0004020202020204" pitchFamily="34" charset="0"/>
                </a:rPr>
                <a:t>Transmission</a:t>
              </a:r>
            </a:p>
          </p:txBody>
        </p:sp>
        <p:cxnSp>
          <p:nvCxnSpPr>
            <p:cNvPr id="16" name="fl3">
              <a:extLst>
                <a:ext uri="{FF2B5EF4-FFF2-40B4-BE49-F238E27FC236}">
                  <a16:creationId xmlns:a16="http://schemas.microsoft.com/office/drawing/2014/main" id="{42F463EC-C76B-BDD8-000D-40DEA1B8C70C}"/>
                </a:ext>
              </a:extLst>
            </p:cNvPr>
            <p:cNvCxnSpPr>
              <a:cxnSpLocks/>
              <a:stCxn id="9" idx="3"/>
              <a:endCxn id="10" idx="1"/>
            </p:cNvCxnSpPr>
            <p:nvPr/>
          </p:nvCxnSpPr>
          <p:spPr>
            <a:xfrm flipV="1">
              <a:off x="8582750" y="5727220"/>
              <a:ext cx="230000" cy="3253"/>
            </a:xfrm>
            <a:prstGeom prst="straightConnector1">
              <a:avLst/>
            </a:prstGeom>
            <a:ln w="28575">
              <a:solidFill>
                <a:srgbClr val="1F3550"/>
              </a:solidFill>
              <a:tailEnd type="triangle" w="med" len="med"/>
            </a:ln>
          </p:spPr>
        </p:cxnSp>
        <p:cxnSp>
          <p:nvCxnSpPr>
            <p:cNvPr id="17" name="fl4">
              <a:extLst>
                <a:ext uri="{FF2B5EF4-FFF2-40B4-BE49-F238E27FC236}">
                  <a16:creationId xmlns:a16="http://schemas.microsoft.com/office/drawing/2014/main" id="{E47B7BD8-664C-7815-B6E1-FBA217F7BBA5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10632750" y="5723967"/>
              <a:ext cx="230000" cy="3253"/>
            </a:xfrm>
            <a:prstGeom prst="straightConnector1">
              <a:avLst/>
            </a:prstGeom>
            <a:ln w="28575">
              <a:solidFill>
                <a:srgbClr val="1F3550"/>
              </a:solidFill>
              <a:tailEnd type="triangle" w="med" len="med"/>
            </a:ln>
          </p:spPr>
        </p:cxnSp>
        <p:sp>
          <p:nvSpPr>
            <p:cNvPr id="54" name="Flux en clair">
              <a:extLst>
                <a:ext uri="{FF2B5EF4-FFF2-40B4-BE49-F238E27FC236}">
                  <a16:creationId xmlns:a16="http://schemas.microsoft.com/office/drawing/2014/main" id="{5BF6E07C-26B4-FE5D-1489-9C7F28778728}"/>
                </a:ext>
              </a:extLst>
            </p:cNvPr>
            <p:cNvSpPr/>
            <p:nvPr/>
          </p:nvSpPr>
          <p:spPr>
            <a:xfrm>
              <a:off x="609789" y="5166637"/>
              <a:ext cx="825880" cy="112441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fr-FR" sz="1300" b="1" i="1" noProof="0" dirty="0">
                  <a:solidFill>
                    <a:schemeClr val="bg2">
                      <a:lumMod val="50000"/>
                    </a:schemeClr>
                  </a:solidFill>
                  <a:latin typeface="Aptos" panose="020B0004020202020204" pitchFamily="34" charset="0"/>
                </a:rPr>
                <a:t>Cleartext feed</a:t>
              </a:r>
            </a:p>
          </p:txBody>
        </p:sp>
      </p:grpSp>
      <p:sp>
        <p:nvSpPr>
          <p:cNvPr id="19" name="Text 12">
            <a:extLst>
              <a:ext uri="{FF2B5EF4-FFF2-40B4-BE49-F238E27FC236}">
                <a16:creationId xmlns:a16="http://schemas.microsoft.com/office/drawing/2014/main" id="{FEF6FBE3-DE74-0B0C-67F7-F757E2846B77}"/>
              </a:ext>
            </a:extLst>
          </p:cNvPr>
          <p:cNvSpPr/>
          <p:nvPr/>
        </p:nvSpPr>
        <p:spPr>
          <a:xfrm>
            <a:off x="518451" y="2086432"/>
            <a:ext cx="2993325" cy="812246"/>
          </a:xfrm>
          <a:prstGeom prst="rect">
            <a:avLst/>
          </a:prstGeom>
          <a:solidFill>
            <a:srgbClr val="1F3550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Monomorphic MUX</a:t>
            </a:r>
            <a:endParaRPr lang="en-US" sz="14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98DF03D3-314C-54CB-BE2E-7571AD7B02FE}"/>
              </a:ext>
            </a:extLst>
          </p:cNvPr>
          <p:cNvSpPr/>
          <p:nvPr/>
        </p:nvSpPr>
        <p:spPr>
          <a:xfrm>
            <a:off x="518452" y="3030875"/>
            <a:ext cx="2993326" cy="813600"/>
          </a:xfrm>
          <a:prstGeom prst="rect">
            <a:avLst/>
          </a:prstGeom>
          <a:solidFill>
            <a:srgbClr val="0E1A2B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Polymorphic MUX</a:t>
            </a:r>
            <a:endParaRPr lang="en-US" sz="1400" dirty="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1F5D8CFF-BC71-1BEA-8D39-44EB1CDF5FC2}"/>
              </a:ext>
            </a:extLst>
          </p:cNvPr>
          <p:cNvSpPr/>
          <p:nvPr/>
        </p:nvSpPr>
        <p:spPr>
          <a:xfrm>
            <a:off x="7579995" y="2088677"/>
            <a:ext cx="4093552" cy="338400"/>
          </a:xfrm>
          <a:prstGeom prst="rect">
            <a:avLst/>
          </a:prstGeom>
          <a:solidFill>
            <a:srgbClr val="EDE0C2"/>
          </a:solidFill>
          <a:ln/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4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</a:t>
            </a:r>
            <a:endParaRPr lang="en-US" sz="1400" dirty="0"/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CF0AB83D-27B7-0799-087D-F814D24D3D9C}"/>
              </a:ext>
            </a:extLst>
          </p:cNvPr>
          <p:cNvSpPr/>
          <p:nvPr/>
        </p:nvSpPr>
        <p:spPr>
          <a:xfrm>
            <a:off x="7579995" y="2561470"/>
            <a:ext cx="4093552" cy="338400"/>
          </a:xfrm>
          <a:prstGeom prst="rect">
            <a:avLst/>
          </a:prstGeom>
          <a:solidFill>
            <a:srgbClr val="DBC089"/>
          </a:solidFill>
          <a:ln/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4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</a:t>
            </a:r>
            <a:endParaRPr lang="en-US" sz="1400" dirty="0"/>
          </a:p>
        </p:txBody>
      </p:sp>
      <p:sp>
        <p:nvSpPr>
          <p:cNvPr id="29" name="Text 24">
            <a:extLst>
              <a:ext uri="{FF2B5EF4-FFF2-40B4-BE49-F238E27FC236}">
                <a16:creationId xmlns:a16="http://schemas.microsoft.com/office/drawing/2014/main" id="{36179FDC-1E11-C185-0ABE-BE455CA5A424}"/>
              </a:ext>
            </a:extLst>
          </p:cNvPr>
          <p:cNvSpPr/>
          <p:nvPr/>
        </p:nvSpPr>
        <p:spPr>
          <a:xfrm>
            <a:off x="7579995" y="3034263"/>
            <a:ext cx="4093552" cy="338400"/>
          </a:xfrm>
          <a:prstGeom prst="rect">
            <a:avLst/>
          </a:prstGeom>
          <a:solidFill>
            <a:srgbClr val="C8922A"/>
          </a:solidFill>
          <a:ln/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400" dirty="0"/>
          </a:p>
        </p:txBody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F9BE0CDD-4010-20C8-D584-CD4149044F54}"/>
              </a:ext>
            </a:extLst>
          </p:cNvPr>
          <p:cNvSpPr/>
          <p:nvPr/>
        </p:nvSpPr>
        <p:spPr>
          <a:xfrm>
            <a:off x="7579995" y="3507057"/>
            <a:ext cx="4093552" cy="338400"/>
          </a:xfrm>
          <a:prstGeom prst="rect">
            <a:avLst/>
          </a:prstGeom>
          <a:solidFill>
            <a:srgbClr val="8A5E12"/>
          </a:solidFill>
          <a:ln/>
        </p:spPr>
        <p:txBody>
          <a:bodyPr wrap="square" lIns="2160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40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1802E70-0188-77BC-ED29-983D4AE5134E}"/>
              </a:ext>
            </a:extLst>
          </p:cNvPr>
          <p:cNvSpPr txBox="1"/>
          <p:nvPr/>
        </p:nvSpPr>
        <p:spPr>
          <a:xfrm>
            <a:off x="7590014" y="1748027"/>
            <a:ext cx="4039923" cy="32553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Four </a:t>
            </a:r>
            <a:r>
              <a:rPr lang="fr-F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security levels per profile: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9BE4AAF-AA7F-422B-4C4F-A5ED62677B7B}"/>
              </a:ext>
            </a:extLst>
          </p:cNvPr>
          <p:cNvSpPr txBox="1"/>
          <p:nvPr/>
        </p:nvSpPr>
        <p:spPr>
          <a:xfrm>
            <a:off x="3762375" y="3060176"/>
            <a:ext cx="3100880" cy="803792"/>
          </a:xfrm>
          <a:prstGeom prst="rect">
            <a:avLst/>
          </a:prstGeom>
          <a:noFill/>
        </p:spPr>
        <p:txBody>
          <a:bodyPr wrap="square" lIns="0" anchor="ctr">
            <a:no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fr-FR" sz="1400" dirty="0">
                <a:latin typeface="Aptos" panose="020B0004020202020204"/>
              </a:rPr>
              <a:t>A new cryptographic context is generated and applied to each data packet.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0F8A428-F6C8-7E6D-758D-C7CCCE47119E}"/>
              </a:ext>
            </a:extLst>
          </p:cNvPr>
          <p:cNvSpPr txBox="1"/>
          <p:nvPr/>
        </p:nvSpPr>
        <p:spPr>
          <a:xfrm>
            <a:off x="3762375" y="2074127"/>
            <a:ext cx="3000375" cy="803792"/>
          </a:xfrm>
          <a:prstGeom prst="rect">
            <a:avLst/>
          </a:prstGeom>
          <a:noFill/>
        </p:spPr>
        <p:txBody>
          <a:bodyPr wrap="square" lIns="0" anchor="ctr">
            <a:no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fr-FR" sz="1400" dirty="0">
                <a:latin typeface="Aptos" panose="020B0004020202020204"/>
              </a:rPr>
              <a:t>The same cryptographic context applies to all data in the session.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6A46D87-BDC8-F2D4-91B0-E462152AD8F5}"/>
              </a:ext>
            </a:extLst>
          </p:cNvPr>
          <p:cNvSpPr txBox="1"/>
          <p:nvPr/>
        </p:nvSpPr>
        <p:spPr>
          <a:xfrm>
            <a:off x="518451" y="1746841"/>
            <a:ext cx="5203069" cy="32791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Two</a:t>
            </a:r>
            <a:r>
              <a:rPr lang="fr-F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cryptographic profiles are available:</a:t>
            </a:r>
          </a:p>
        </p:txBody>
      </p:sp>
    </p:spTree>
    <p:extLst>
      <p:ext uri="{BB962C8B-B14F-4D97-AF65-F5344CB8AC3E}">
        <p14:creationId xmlns:p14="http://schemas.microsoft.com/office/powerpoint/2010/main" val="256954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4E93C-E295-9692-CB2A-3FB6474C0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2">
            <a:extLst>
              <a:ext uri="{FF2B5EF4-FFF2-40B4-BE49-F238E27FC236}">
                <a16:creationId xmlns:a16="http://schemas.microsoft.com/office/drawing/2014/main" id="{2959B145-FEF9-CB67-38CC-369F9D2978D1}"/>
              </a:ext>
            </a:extLst>
          </p:cNvPr>
          <p:cNvSpPr/>
          <p:nvPr/>
        </p:nvSpPr>
        <p:spPr>
          <a:xfrm>
            <a:off x="510381" y="932290"/>
            <a:ext cx="11171238" cy="1352925"/>
          </a:xfrm>
          <a:prstGeom prst="rect">
            <a:avLst/>
          </a:prstGeom>
          <a:noFill/>
          <a:ln/>
        </p:spPr>
        <p:txBody>
          <a:bodyPr wrap="square" lIns="0" tIns="0" rtlCol="0" anchor="t"/>
          <a:lstStyle/>
          <a:p>
            <a:pPr>
              <a:spcAft>
                <a:spcPts val="1200"/>
              </a:spcAft>
            </a:pPr>
            <a:r>
              <a:rPr lang="fr-FR" sz="1400" noProof="0" dirty="0">
                <a:latin typeface="Aptos" panose="020B0004020202020204" pitchFamily="34" charset="0"/>
              </a:rPr>
              <a:t>When a drone fleet transmits a large number of secured communications simultaneously, the command post must be able to process a significant volume of encrypted data in parallel. For these architectures, </a:t>
            </a:r>
            <a:r>
              <a:rPr lang="fr-FR" sz="1400" b="1" noProof="0" dirty="0">
                <a:latin typeface="Aptos" panose="020B0004020202020204" pitchFamily="34" charset="0"/>
              </a:rPr>
              <a:t>Protect &amp; Stream </a:t>
            </a:r>
            <a:r>
              <a:rPr lang="fr-FR" sz="1400" noProof="0" dirty="0">
                <a:latin typeface="Aptos" panose="020B0004020202020204" pitchFamily="34" charset="0"/>
              </a:rPr>
              <a:t>can be paired with </a:t>
            </a:r>
            <a:r>
              <a:rPr lang="fr-FR" sz="1400" b="1" noProof="0" dirty="0">
                <a:latin typeface="Aptos" panose="020B0004020202020204" pitchFamily="34" charset="0"/>
              </a:rPr>
              <a:t>ADN L5.</a:t>
            </a:r>
          </a:p>
          <a:p>
            <a:r>
              <a:rPr lang="fr-FR" sz="1600" b="1" dirty="0">
                <a:solidFill>
                  <a:srgbClr val="3E6E8E"/>
                </a:solidFill>
                <a:latin typeface="Aptos" panose="020B0004020202020204" pitchFamily="34" charset="0"/>
                <a:cs typeface="Calibri" pitchFamily="34" charset="-120"/>
              </a:rPr>
              <a:t>Orchestration of distributed services</a:t>
            </a:r>
          </a:p>
          <a:p>
            <a:r>
              <a:rPr lang="fr-FR" sz="1400" b="1" dirty="0">
                <a:latin typeface="Aptos" panose="020B0004020202020204" pitchFamily="34" charset="0"/>
              </a:rPr>
              <a:t>ADN L5 </a:t>
            </a:r>
            <a:r>
              <a:rPr lang="fr-FR" sz="1400" dirty="0">
                <a:latin typeface="Aptos" panose="020B0004020202020204" pitchFamily="34" charset="0"/>
              </a:rPr>
              <a:t>is a session layer that secures the connections between system components and orchestrates distributed services, notably providing:</a:t>
            </a:r>
          </a:p>
          <a:p>
            <a:endParaRPr lang="fr-FR" sz="1400" b="1" noProof="0" dirty="0">
              <a:latin typeface="Aptos" panose="020B0004020202020204" pitchFamily="34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422D3847-BF55-71B4-0452-20AC89FBDB53}"/>
              </a:ext>
            </a:extLst>
          </p:cNvPr>
          <p:cNvSpPr/>
          <p:nvPr/>
        </p:nvSpPr>
        <p:spPr>
          <a:xfrm>
            <a:off x="493859" y="166370"/>
            <a:ext cx="10941738" cy="73152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r>
              <a:rPr lang="fr-FR" sz="2000" b="1" dirty="0">
                <a:solidFill>
                  <a:srgbClr val="10243B"/>
                </a:solidFill>
                <a:latin typeface="Georgia" pitchFamily="34" charset="0"/>
              </a:rPr>
              <a:t>ADN L5: accelerating cryptographic processing in </a:t>
            </a:r>
            <a:r>
              <a:rPr lang="fr-FR" sz="2000" b="1" dirty="0" err="1">
                <a:solidFill>
                  <a:srgbClr val="10243B"/>
                </a:solidFill>
                <a:latin typeface="Georgia" pitchFamily="34" charset="0"/>
              </a:rPr>
              <a:t>Grid</a:t>
            </a:r>
            <a:r>
              <a:rPr lang="fr-FR" sz="2000" b="1" dirty="0">
                <a:solidFill>
                  <a:srgbClr val="10243B"/>
                </a:solidFill>
                <a:latin typeface="Georgia" pitchFamily="34" charset="0"/>
              </a:rPr>
              <a:t> </a:t>
            </a:r>
            <a:r>
              <a:rPr lang="fr-FR" sz="2000" b="1" dirty="0" err="1">
                <a:solidFill>
                  <a:srgbClr val="10243B"/>
                </a:solidFill>
                <a:latin typeface="Georgia" pitchFamily="34" charset="0"/>
              </a:rPr>
              <a:t>Computing mode</a:t>
            </a:r>
            <a:endParaRPr lang="en-US" sz="2000" b="1" dirty="0">
              <a:solidFill>
                <a:srgbClr val="10243B"/>
              </a:solidFill>
              <a:latin typeface="Georgia" pitchFamily="34" charset="0"/>
            </a:endParaRPr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67246E96-8F9D-B3E1-3405-F201F9C3AEE9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28">
            <a:extLst>
              <a:ext uri="{FF2B5EF4-FFF2-40B4-BE49-F238E27FC236}">
                <a16:creationId xmlns:a16="http://schemas.microsoft.com/office/drawing/2014/main" id="{C60AA9A6-4A30-5FAB-D0D2-E73A5CD72D2A}"/>
              </a:ext>
            </a:extLst>
          </p:cNvPr>
          <p:cNvSpPr/>
          <p:nvPr/>
        </p:nvSpPr>
        <p:spPr>
          <a:xfrm>
            <a:off x="591901" y="5585937"/>
            <a:ext cx="11106240" cy="738664"/>
          </a:xfrm>
          <a:prstGeom prst="rect">
            <a:avLst/>
          </a:prstGeom>
          <a:solidFill>
            <a:srgbClr val="BFBFBF"/>
          </a:solidFill>
          <a:ln/>
        </p:spPr>
        <p:txBody>
          <a:bodyPr wrap="square" lIns="216000" tIns="0" bIns="0" rtlCol="0" anchor="ctr"/>
          <a:lstStyle/>
          <a:p>
            <a:r>
              <a:rPr lang="fr-FR" sz="1400" b="1" dirty="0" err="1">
                <a:latin typeface="Aptos" panose="020B0004020202020204" pitchFamily="34" charset="0"/>
              </a:rPr>
              <a:t>Protect</a:t>
            </a:r>
            <a:r>
              <a:rPr lang="fr-FR" sz="1400" b="1" dirty="0">
                <a:latin typeface="Aptos" panose="020B0004020202020204" pitchFamily="34" charset="0"/>
              </a:rPr>
              <a:t> &amp; Stream </a:t>
            </a:r>
            <a:r>
              <a:rPr lang="fr-FR" sz="1400" dirty="0">
                <a:latin typeface="Aptos" panose="020B0004020202020204" pitchFamily="34" charset="0"/>
              </a:rPr>
              <a:t>protects communications.</a:t>
            </a:r>
          </a:p>
          <a:p>
            <a:pPr>
              <a:lnSpc>
                <a:spcPct val="150000"/>
              </a:lnSpc>
            </a:pPr>
            <a:r>
              <a:rPr lang="fr-FR" sz="1400" b="1" dirty="0">
                <a:latin typeface="Aptos" panose="020B0004020202020204" pitchFamily="34" charset="0"/>
              </a:rPr>
              <a:t>ADN L5 </a:t>
            </a:r>
            <a:r>
              <a:rPr lang="fr-FR" sz="1400" dirty="0">
                <a:latin typeface="Aptos" panose="020B0004020202020204" pitchFamily="34" charset="0"/>
              </a:rPr>
              <a:t>manages the distribution of cryptographic processing to reduce processing times.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00E7D81-B84F-58C9-CD82-FC8EDADA36BC}"/>
              </a:ext>
            </a:extLst>
          </p:cNvPr>
          <p:cNvSpPr txBox="1"/>
          <p:nvPr/>
        </p:nvSpPr>
        <p:spPr>
          <a:xfrm>
            <a:off x="514544" y="4789347"/>
            <a:ext cx="11211036" cy="7694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fr-FR" sz="1600" b="1" dirty="0">
                <a:solidFill>
                  <a:srgbClr val="3E6E8E"/>
                </a:solidFill>
                <a:latin typeface="Aptos" panose="020B0004020202020204" pitchFamily="34" charset="0"/>
                <a:cs typeface="Calibri" pitchFamily="34" charset="-120"/>
              </a:rPr>
              <a:t>Acceleration of cryptographic processing</a:t>
            </a:r>
          </a:p>
          <a:p>
            <a:r>
              <a:rPr lang="fr-FR" sz="1400" dirty="0">
                <a:latin typeface="Aptos" panose="020B0004020202020204" pitchFamily="34" charset="0"/>
              </a:rPr>
              <a:t>For applications requiring high-performance encryption, </a:t>
            </a:r>
            <a:r>
              <a:rPr lang="fr-FR" sz="1400" b="1" dirty="0">
                <a:latin typeface="Aptos" panose="020B0004020202020204" pitchFamily="34" charset="0"/>
              </a:rPr>
              <a:t>ADN L5 </a:t>
            </a:r>
            <a:r>
              <a:rPr lang="fr-FR" sz="1400" dirty="0">
                <a:latin typeface="Aptos" panose="020B0004020202020204" pitchFamily="34" charset="0"/>
              </a:rPr>
              <a:t>orchestrates several </a:t>
            </a:r>
            <a:r>
              <a:rPr lang="fr-FR" sz="1400" b="1" dirty="0" err="1">
                <a:latin typeface="Aptos" panose="020B0004020202020204" pitchFamily="34" charset="0"/>
              </a:rPr>
              <a:t>Protect</a:t>
            </a:r>
            <a:r>
              <a:rPr lang="fr-FR" sz="1400" b="1" dirty="0">
                <a:latin typeface="Aptos" panose="020B0004020202020204" pitchFamily="34" charset="0"/>
              </a:rPr>
              <a:t> &amp; Stream</a:t>
            </a:r>
            <a:r>
              <a:rPr lang="fr-FR" sz="1400" dirty="0">
                <a:latin typeface="Aptos" panose="020B0004020202020204" pitchFamily="34" charset="0"/>
              </a:rPr>
              <a:t> services running in parallel. Cryptographic processing is distributed across several instances to reduce processing times.</a:t>
            </a:r>
          </a:p>
        </p:txBody>
      </p:sp>
      <p:sp>
        <p:nvSpPr>
          <p:cNvPr id="38" name="CardTitle 58">
            <a:extLst>
              <a:ext uri="{FF2B5EF4-FFF2-40B4-BE49-F238E27FC236}">
                <a16:creationId xmlns:a16="http://schemas.microsoft.com/office/drawing/2014/main" id="{D3ACF60B-2917-A021-C3AC-49107C60F821}"/>
              </a:ext>
            </a:extLst>
          </p:cNvPr>
          <p:cNvSpPr/>
          <p:nvPr/>
        </p:nvSpPr>
        <p:spPr>
          <a:xfrm>
            <a:off x="6324962" y="3085775"/>
            <a:ext cx="5373179" cy="7386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63500" dist="25400" dir="5400000" sy="-23000" kx="800400" algn="br" rotWithShape="0">
              <a:prstClr val="black">
                <a:alpha val="25000"/>
              </a:prstClr>
            </a:outerShdw>
          </a:effectLst>
        </p:spPr>
        <p:txBody>
          <a:bodyPr wrap="square" lIns="2160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fr-FR" sz="1400" b="1" noProof="0" dirty="0">
                <a:solidFill>
                  <a:srgbClr val="10243B"/>
                </a:solidFill>
                <a:latin typeface="Georgia" pitchFamily="34" charset="0"/>
              </a:rPr>
              <a:t>Automatic failover</a:t>
            </a:r>
            <a:endParaRPr lang="fr-FR" sz="900" dirty="0">
              <a:solidFill>
                <a:srgbClr val="1F3550"/>
              </a:solidFill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FR" sz="1300" dirty="0">
                <a:solidFill>
                  <a:srgbClr val="1F3550"/>
                </a:solidFill>
                <a:latin typeface="Aptos" panose="020B0004020202020204" pitchFamily="34" charset="0"/>
              </a:rPr>
              <a:t>To an available instance in case of unavailability or abnormal latency</a:t>
            </a:r>
          </a:p>
        </p:txBody>
      </p:sp>
      <p:sp>
        <p:nvSpPr>
          <p:cNvPr id="49" name="CardTitle 58">
            <a:extLst>
              <a:ext uri="{FF2B5EF4-FFF2-40B4-BE49-F238E27FC236}">
                <a16:creationId xmlns:a16="http://schemas.microsoft.com/office/drawing/2014/main" id="{E73ADAA4-BD7B-D8F3-E2AD-1AE3EB297DEB}"/>
              </a:ext>
            </a:extLst>
          </p:cNvPr>
          <p:cNvSpPr/>
          <p:nvPr/>
        </p:nvSpPr>
        <p:spPr>
          <a:xfrm>
            <a:off x="6308438" y="2243175"/>
            <a:ext cx="5373179" cy="7386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63500" dist="25400" dir="5400000" sy="-23000" kx="800400" algn="br" rotWithShape="0">
              <a:prstClr val="black">
                <a:alpha val="25000"/>
              </a:prstClr>
            </a:outerShdw>
          </a:effectLst>
        </p:spPr>
        <p:txBody>
          <a:bodyPr wrap="square" lIns="2160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fr-FR" sz="1400" b="1" noProof="0" dirty="0" err="1">
                <a:solidFill>
                  <a:srgbClr val="10243B"/>
                </a:solidFill>
                <a:latin typeface="Georgia" pitchFamily="34" charset="0"/>
              </a:rPr>
              <a:t>Session</a:t>
            </a:r>
            <a:r>
              <a:rPr lang="fr-FR" sz="1400" b="1" noProof="0" dirty="0">
                <a:solidFill>
                  <a:srgbClr val="10243B"/>
                </a:solidFill>
                <a:latin typeface="Georgia" pitchFamily="34" charset="0"/>
              </a:rPr>
              <a:t> tokens</a:t>
            </a:r>
          </a:p>
          <a:p>
            <a:pPr>
              <a:spcAft>
                <a:spcPts val="600"/>
              </a:spcAft>
            </a:pPr>
            <a:r>
              <a:rPr lang="fr-FR" sz="1300" dirty="0">
                <a:solidFill>
                  <a:srgbClr val="1F3550"/>
                </a:solidFill>
                <a:latin typeface="Aptos" panose="020B0004020202020204" pitchFamily="34" charset="0"/>
              </a:rPr>
              <a:t>Assignment and management of session tokens</a:t>
            </a:r>
          </a:p>
        </p:txBody>
      </p:sp>
      <p:sp>
        <p:nvSpPr>
          <p:cNvPr id="57" name="CardTitle 58">
            <a:extLst>
              <a:ext uri="{FF2B5EF4-FFF2-40B4-BE49-F238E27FC236}">
                <a16:creationId xmlns:a16="http://schemas.microsoft.com/office/drawing/2014/main" id="{F8F29378-9BFB-C18B-5173-2292FEBD4C6F}"/>
              </a:ext>
            </a:extLst>
          </p:cNvPr>
          <p:cNvSpPr/>
          <p:nvPr/>
        </p:nvSpPr>
        <p:spPr>
          <a:xfrm>
            <a:off x="611936" y="2243149"/>
            <a:ext cx="5374800" cy="7386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63500" dist="25400" dir="5400000" sy="-23000" kx="800400" algn="br" rotWithShape="0">
              <a:prstClr val="black">
                <a:alpha val="25000"/>
              </a:prstClr>
            </a:outerShdw>
          </a:effectLst>
        </p:spPr>
        <p:txBody>
          <a:bodyPr wrap="square" lIns="2160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fr-FR" sz="1400" b="1" dirty="0">
                <a:solidFill>
                  <a:srgbClr val="10243B"/>
                </a:solidFill>
                <a:latin typeface="Georgia" pitchFamily="34" charset="0"/>
              </a:rPr>
              <a:t>Authentication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1300" dirty="0">
                <a:solidFill>
                  <a:srgbClr val="1F3550"/>
                </a:solidFill>
                <a:latin typeface="Aptos" panose="020B0004020202020204" pitchFamily="34" charset="0"/>
              </a:rPr>
              <a:t>Client identification and authentication</a:t>
            </a:r>
          </a:p>
        </p:txBody>
      </p:sp>
      <p:sp>
        <p:nvSpPr>
          <p:cNvPr id="51" name="Stripe 46">
            <a:extLst>
              <a:ext uri="{FF2B5EF4-FFF2-40B4-BE49-F238E27FC236}">
                <a16:creationId xmlns:a16="http://schemas.microsoft.com/office/drawing/2014/main" id="{C7F2FE65-BC85-A6F3-1BA5-A3EBDB69432A}"/>
              </a:ext>
            </a:extLst>
          </p:cNvPr>
          <p:cNvSpPr/>
          <p:nvPr/>
        </p:nvSpPr>
        <p:spPr>
          <a:xfrm>
            <a:off x="510381" y="2243175"/>
            <a:ext cx="108000" cy="738664"/>
          </a:xfrm>
          <a:prstGeom prst="rect">
            <a:avLst/>
          </a:prstGeom>
          <a:solidFill>
            <a:srgbClr val="2175BF"/>
          </a:solidFill>
          <a:ln>
            <a:solidFill>
              <a:srgbClr val="0070C0"/>
            </a:solidFill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55" name="CardTitle 58">
            <a:extLst>
              <a:ext uri="{FF2B5EF4-FFF2-40B4-BE49-F238E27FC236}">
                <a16:creationId xmlns:a16="http://schemas.microsoft.com/office/drawing/2014/main" id="{91A916A7-591C-A694-D9DC-07F183A992E2}"/>
              </a:ext>
            </a:extLst>
          </p:cNvPr>
          <p:cNvSpPr/>
          <p:nvPr/>
        </p:nvSpPr>
        <p:spPr>
          <a:xfrm>
            <a:off x="618381" y="3085775"/>
            <a:ext cx="5374800" cy="7386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63500" dist="25400" dir="5400000" sy="-23000" kx="800400" algn="br" rotWithShape="0">
              <a:prstClr val="black">
                <a:alpha val="25000"/>
              </a:prstClr>
            </a:outerShdw>
          </a:effectLst>
        </p:spPr>
        <p:txBody>
          <a:bodyPr wrap="square" lIns="2160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fr-FR" sz="1400" b="1" noProof="0" dirty="0">
                <a:solidFill>
                  <a:srgbClr val="10243B"/>
                </a:solidFill>
                <a:latin typeface="Georgia" pitchFamily="34" charset="0"/>
              </a:rPr>
              <a:t>Load balancing</a:t>
            </a:r>
          </a:p>
          <a:p>
            <a:pPr>
              <a:spcAft>
                <a:spcPts val="600"/>
              </a:spcAft>
            </a:pPr>
            <a:r>
              <a:rPr lang="fr-FR" sz="1300" dirty="0">
                <a:solidFill>
                  <a:srgbClr val="1F3550"/>
                </a:solidFill>
                <a:latin typeface="Aptos" panose="020B0004020202020204" pitchFamily="34" charset="0"/>
              </a:rPr>
              <a:t>Dynamic load balancing across several instances of the same service</a:t>
            </a:r>
          </a:p>
        </p:txBody>
      </p:sp>
      <p:sp>
        <p:nvSpPr>
          <p:cNvPr id="53" name="Stripe 58">
            <a:extLst>
              <a:ext uri="{FF2B5EF4-FFF2-40B4-BE49-F238E27FC236}">
                <a16:creationId xmlns:a16="http://schemas.microsoft.com/office/drawing/2014/main" id="{45978137-623D-C092-CF5D-AF5639A46A67}"/>
              </a:ext>
            </a:extLst>
          </p:cNvPr>
          <p:cNvSpPr/>
          <p:nvPr/>
        </p:nvSpPr>
        <p:spPr>
          <a:xfrm>
            <a:off x="514544" y="3089602"/>
            <a:ext cx="108000" cy="738664"/>
          </a:xfrm>
          <a:prstGeom prst="rect">
            <a:avLst/>
          </a:prstGeom>
          <a:solidFill>
            <a:srgbClr val="2175BF"/>
          </a:solidFill>
          <a:ln>
            <a:solidFill>
              <a:srgbClr val="0070C0"/>
            </a:solidFill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59" name="CardTitle 58">
            <a:extLst>
              <a:ext uri="{FF2B5EF4-FFF2-40B4-BE49-F238E27FC236}">
                <a16:creationId xmlns:a16="http://schemas.microsoft.com/office/drawing/2014/main" id="{7460C24E-89FC-6B50-F2CE-8429BA160A3C}"/>
              </a:ext>
            </a:extLst>
          </p:cNvPr>
          <p:cNvSpPr/>
          <p:nvPr/>
        </p:nvSpPr>
        <p:spPr>
          <a:xfrm>
            <a:off x="625272" y="3923025"/>
            <a:ext cx="5374800" cy="7386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63500" dist="25400" dir="5400000" sy="-23000" kx="800400" algn="br" rotWithShape="0">
              <a:prstClr val="black">
                <a:alpha val="25000"/>
              </a:prstClr>
            </a:outerShdw>
          </a:effectLst>
        </p:spPr>
        <p:txBody>
          <a:bodyPr wrap="square" lIns="2160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fr-FR" sz="1400" b="1" noProof="0" dirty="0">
                <a:solidFill>
                  <a:srgbClr val="10243B"/>
                </a:solidFill>
                <a:latin typeface="Georgia" pitchFamily="34" charset="0"/>
              </a:rPr>
              <a:t>Resynchronization</a:t>
            </a:r>
          </a:p>
          <a:p>
            <a:pPr>
              <a:spcAft>
                <a:spcPts val="600"/>
              </a:spcAft>
            </a:pPr>
            <a:r>
              <a:rPr lang="fr-FR" sz="1300" dirty="0">
                <a:solidFill>
                  <a:srgbClr val="1F3550"/>
                </a:solidFill>
                <a:latin typeface="Aptos" panose="020B0004020202020204" pitchFamily="34" charset="0"/>
              </a:rPr>
              <a:t>Automatic resynchronization of instances when they become operational again</a:t>
            </a:r>
          </a:p>
        </p:txBody>
      </p:sp>
      <p:sp>
        <p:nvSpPr>
          <p:cNvPr id="61" name="Stripe 58">
            <a:extLst>
              <a:ext uri="{FF2B5EF4-FFF2-40B4-BE49-F238E27FC236}">
                <a16:creationId xmlns:a16="http://schemas.microsoft.com/office/drawing/2014/main" id="{5F4E12C7-1F70-BF0E-BC18-20600C503985}"/>
              </a:ext>
            </a:extLst>
          </p:cNvPr>
          <p:cNvSpPr/>
          <p:nvPr/>
        </p:nvSpPr>
        <p:spPr>
          <a:xfrm>
            <a:off x="514544" y="3923025"/>
            <a:ext cx="108000" cy="738664"/>
          </a:xfrm>
          <a:prstGeom prst="rect">
            <a:avLst/>
          </a:prstGeom>
          <a:solidFill>
            <a:srgbClr val="2175BF"/>
          </a:solidFill>
          <a:ln>
            <a:solidFill>
              <a:srgbClr val="0070C0"/>
            </a:solidFill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9" name="Stripe 46">
            <a:extLst>
              <a:ext uri="{FF2B5EF4-FFF2-40B4-BE49-F238E27FC236}">
                <a16:creationId xmlns:a16="http://schemas.microsoft.com/office/drawing/2014/main" id="{DB145457-75D5-21EA-17BF-914ADE98F51E}"/>
              </a:ext>
            </a:extLst>
          </p:cNvPr>
          <p:cNvSpPr/>
          <p:nvPr/>
        </p:nvSpPr>
        <p:spPr>
          <a:xfrm>
            <a:off x="6234539" y="2243175"/>
            <a:ext cx="108000" cy="738664"/>
          </a:xfrm>
          <a:prstGeom prst="rect">
            <a:avLst/>
          </a:prstGeom>
          <a:solidFill>
            <a:srgbClr val="2175BF"/>
          </a:solidFill>
          <a:ln>
            <a:solidFill>
              <a:srgbClr val="0070C0"/>
            </a:solidFill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7" name="Stripe 58">
            <a:extLst>
              <a:ext uri="{FF2B5EF4-FFF2-40B4-BE49-F238E27FC236}">
                <a16:creationId xmlns:a16="http://schemas.microsoft.com/office/drawing/2014/main" id="{BB73AD0F-6187-931D-CFF1-65C71D68B77D}"/>
              </a:ext>
            </a:extLst>
          </p:cNvPr>
          <p:cNvSpPr/>
          <p:nvPr/>
        </p:nvSpPr>
        <p:spPr>
          <a:xfrm>
            <a:off x="6234539" y="3085775"/>
            <a:ext cx="108000" cy="738664"/>
          </a:xfrm>
          <a:prstGeom prst="rect">
            <a:avLst/>
          </a:prstGeom>
          <a:solidFill>
            <a:srgbClr val="2175BF"/>
          </a:solidFill>
          <a:ln>
            <a:solidFill>
              <a:srgbClr val="0070C0"/>
            </a:solidFill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0" name="Shape 21">
            <a:extLst>
              <a:ext uri="{FF2B5EF4-FFF2-40B4-BE49-F238E27FC236}">
                <a16:creationId xmlns:a16="http://schemas.microsoft.com/office/drawing/2014/main" id="{CDAAEAA1-89A8-E46F-9AB9-ECF02A74B581}"/>
              </a:ext>
            </a:extLst>
          </p:cNvPr>
          <p:cNvSpPr/>
          <p:nvPr/>
        </p:nvSpPr>
        <p:spPr>
          <a:xfrm>
            <a:off x="510381" y="5585937"/>
            <a:ext cx="108000" cy="738664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333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020F7-7F36-0DB5-A1DF-B0488928D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28">
            <a:extLst>
              <a:ext uri="{FF2B5EF4-FFF2-40B4-BE49-F238E27FC236}">
                <a16:creationId xmlns:a16="http://schemas.microsoft.com/office/drawing/2014/main" id="{4F3D48EF-D657-4CF9-1B96-A4A6D8357B50}"/>
              </a:ext>
            </a:extLst>
          </p:cNvPr>
          <p:cNvSpPr/>
          <p:nvPr/>
        </p:nvSpPr>
        <p:spPr>
          <a:xfrm>
            <a:off x="645400" y="4859088"/>
            <a:ext cx="10993231" cy="1373544"/>
          </a:xfrm>
          <a:prstGeom prst="rect">
            <a:avLst/>
          </a:prstGeom>
          <a:solidFill>
            <a:srgbClr val="BFBFBF"/>
          </a:solidFill>
          <a:ln/>
        </p:spPr>
        <p:txBody>
          <a:bodyPr wrap="square" lIns="216000" rtlCol="0" anchor="ctr"/>
          <a:lstStyle/>
          <a:p>
            <a:r>
              <a:rPr lang="fr-FR" sz="1400" b="1" dirty="0">
                <a:solidFill>
                  <a:srgbClr val="1024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Hardware resource optimization</a:t>
            </a:r>
          </a:p>
          <a:p>
            <a:endParaRPr lang="fr-FR" sz="800" dirty="0"/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fr-FR" sz="1400" b="1" dirty="0">
                <a:latin typeface="Aptos" panose="020B0004020202020204" pitchFamily="34" charset="0"/>
              </a:rPr>
              <a:t>Protect &amp; Stream </a:t>
            </a:r>
            <a:r>
              <a:rPr lang="fr-FR" sz="1400" dirty="0">
                <a:solidFill>
                  <a:srgbClr val="0E1A2B"/>
                </a:solidFill>
                <a:latin typeface="Aptos" panose="020B0004020202020204" pitchFamily="34" charset="0"/>
              </a:rPr>
              <a:t>paired with</a:t>
            </a:r>
            <a:r>
              <a:rPr lang="fr-FR" sz="1400" b="1" dirty="0">
                <a:solidFill>
                  <a:srgbClr val="0E1A2B"/>
                </a:solidFill>
                <a:latin typeface="Aptos" panose="020B0004020202020204" pitchFamily="34" charset="0"/>
              </a:rPr>
              <a:t> ADN L5 </a:t>
            </a:r>
            <a:r>
              <a:rPr lang="fr-FR" sz="1400" dirty="0">
                <a:latin typeface="Aptos" panose="020B0004020202020204" pitchFamily="34" charset="0"/>
              </a:rPr>
              <a:t>can be deployed on a wide variety of standard embedded platforms, including </a:t>
            </a:r>
            <a:r>
              <a:rPr lang="fr-FR" sz="1400" b="1" dirty="0">
                <a:latin typeface="Aptos" panose="020B0004020202020204" pitchFamily="34" charset="0"/>
              </a:rPr>
              <a:t>Raspberry Pi</a:t>
            </a:r>
            <a:r>
              <a:rPr lang="fr-FR" sz="1400" dirty="0">
                <a:latin typeface="Aptos" panose="020B0004020202020204" pitchFamily="34" charset="0"/>
              </a:rPr>
              <a:t>. </a:t>
            </a:r>
            <a:endParaRPr lang="fr-FR" sz="800" dirty="0">
              <a:latin typeface="Aptos" panose="020B00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fr-FR" sz="1400" dirty="0">
                <a:latin typeface="Aptos" panose="020B0004020202020204" pitchFamily="34" charset="0"/>
              </a:rPr>
              <a:t>By avoiding the need for specialized equipment, the solution simplifies deployment and </a:t>
            </a:r>
            <a:r>
              <a:rPr lang="fr-FR" sz="1400" b="1" dirty="0">
                <a:latin typeface="Aptos" panose="020B0004020202020204" pitchFamily="34" charset="0"/>
              </a:rPr>
              <a:t>cost control</a:t>
            </a:r>
            <a:r>
              <a:rPr lang="fr-FR" sz="1400" dirty="0">
                <a:latin typeface="Aptos" panose="020B0004020202020204" pitchFamily="34" charset="0"/>
              </a:rPr>
              <a:t>. </a:t>
            </a:r>
            <a:endParaRPr lang="fr-FR" sz="1400" dirty="0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69" name="Shape 21">
            <a:extLst>
              <a:ext uri="{FF2B5EF4-FFF2-40B4-BE49-F238E27FC236}">
                <a16:creationId xmlns:a16="http://schemas.microsoft.com/office/drawing/2014/main" id="{C276BEFC-16F2-BBE4-2352-A090A6D96113}"/>
              </a:ext>
            </a:extLst>
          </p:cNvPr>
          <p:cNvSpPr/>
          <p:nvPr/>
        </p:nvSpPr>
        <p:spPr>
          <a:xfrm>
            <a:off x="563880" y="4869598"/>
            <a:ext cx="108000" cy="1373544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>
              <a:latin typeface="Aptos" panose="020B0004020202020204" pitchFamily="34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1F280522-D1F8-781C-E099-8D6B6193813F}"/>
              </a:ext>
            </a:extLst>
          </p:cNvPr>
          <p:cNvSpPr/>
          <p:nvPr/>
        </p:nvSpPr>
        <p:spPr>
          <a:xfrm>
            <a:off x="563880" y="251460"/>
            <a:ext cx="10881360" cy="502920"/>
          </a:xfrm>
          <a:prstGeom prst="rect">
            <a:avLst/>
          </a:prstGeom>
          <a:noFill/>
          <a:ln/>
        </p:spPr>
        <p:txBody>
          <a:bodyPr wrap="square" lIns="0" rtlCol="0" anchor="ctr"/>
          <a:lstStyle/>
          <a:p>
            <a:pPr marL="0" indent="0">
              <a:buNone/>
            </a:pPr>
            <a:r>
              <a:rPr lang="fr-FR" sz="2000" b="1" noProof="0" dirty="0">
                <a:solidFill>
                  <a:srgbClr val="1024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benefits</a:t>
            </a:r>
            <a:endParaRPr lang="fr-FR" sz="2000" noProof="0" dirty="0"/>
          </a:p>
        </p:txBody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AC2CB383-F1A3-DA6F-F428-19043C2BE20D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rgbClr val="2175BF"/>
          </a:solidFill>
          <a:ln/>
        </p:spPr>
        <p:txBody>
          <a:bodyPr/>
          <a:lstStyle/>
          <a:p>
            <a:endParaRPr lang="fr-FR" noProof="0" dirty="0"/>
          </a:p>
        </p:txBody>
      </p: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F835640E-A1C0-08E6-17BF-323A946330B2}"/>
              </a:ext>
            </a:extLst>
          </p:cNvPr>
          <p:cNvGrpSpPr/>
          <p:nvPr/>
        </p:nvGrpSpPr>
        <p:grpSpPr>
          <a:xfrm>
            <a:off x="563880" y="1038928"/>
            <a:ext cx="11074752" cy="3708551"/>
            <a:chOff x="563880" y="807708"/>
            <a:chExt cx="11074752" cy="3708551"/>
          </a:xfrm>
        </p:grpSpPr>
        <p:sp>
          <p:nvSpPr>
            <p:cNvPr id="14" name="Text 3">
              <a:extLst>
                <a:ext uri="{FF2B5EF4-FFF2-40B4-BE49-F238E27FC236}">
                  <a16:creationId xmlns:a16="http://schemas.microsoft.com/office/drawing/2014/main" id="{C4390C24-91E4-579A-23DE-6C00E9E11ED5}"/>
                </a:ext>
              </a:extLst>
            </p:cNvPr>
            <p:cNvSpPr/>
            <p:nvPr/>
          </p:nvSpPr>
          <p:spPr>
            <a:xfrm>
              <a:off x="661370" y="807708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Confidentiality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Protection of video feeds, mission data and intelligence information.</a:t>
              </a:r>
            </a:p>
          </p:txBody>
        </p:sp>
        <p:sp>
          <p:nvSpPr>
            <p:cNvPr id="21" name="Text 3">
              <a:extLst>
                <a:ext uri="{FF2B5EF4-FFF2-40B4-BE49-F238E27FC236}">
                  <a16:creationId xmlns:a16="http://schemas.microsoft.com/office/drawing/2014/main" id="{D025571F-538C-D036-06AB-E1155C182AE2}"/>
                </a:ext>
              </a:extLst>
            </p:cNvPr>
            <p:cNvSpPr/>
            <p:nvPr/>
          </p:nvSpPr>
          <p:spPr>
            <a:xfrm>
              <a:off x="661370" y="1753402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Authentication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Drones and the command center mutually verify their identity before each exchange.</a:t>
              </a:r>
            </a:p>
          </p:txBody>
        </p:sp>
        <p:sp>
          <p:nvSpPr>
            <p:cNvPr id="27" name="Text 3">
              <a:extLst>
                <a:ext uri="{FF2B5EF4-FFF2-40B4-BE49-F238E27FC236}">
                  <a16:creationId xmlns:a16="http://schemas.microsoft.com/office/drawing/2014/main" id="{9EEB51AA-75AB-FE74-2E12-7A23945A8978}"/>
                </a:ext>
              </a:extLst>
            </p:cNvPr>
            <p:cNvSpPr/>
            <p:nvPr/>
          </p:nvSpPr>
          <p:spPr>
            <a:xfrm>
              <a:off x="661370" y="2704270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Adaptability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Configuration of the cryptographic profile and protection level according to mission requirements.</a:t>
              </a:r>
            </a:p>
          </p:txBody>
        </p:sp>
        <p:sp>
          <p:nvSpPr>
            <p:cNvPr id="31" name="Text 3">
              <a:extLst>
                <a:ext uri="{FF2B5EF4-FFF2-40B4-BE49-F238E27FC236}">
                  <a16:creationId xmlns:a16="http://schemas.microsoft.com/office/drawing/2014/main" id="{DB71359D-AD7E-31BD-2C3B-641AD56CE857}"/>
                </a:ext>
              </a:extLst>
            </p:cNvPr>
            <p:cNvSpPr/>
            <p:nvPr/>
          </p:nvSpPr>
          <p:spPr>
            <a:xfrm>
              <a:off x="661370" y="3652259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Portability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Deployment on standard hardware platforms, easing integration into existing equipment.</a:t>
              </a:r>
            </a:p>
          </p:txBody>
        </p:sp>
        <p:sp>
          <p:nvSpPr>
            <p:cNvPr id="47" name="Text 3">
              <a:extLst>
                <a:ext uri="{FF2B5EF4-FFF2-40B4-BE49-F238E27FC236}">
                  <a16:creationId xmlns:a16="http://schemas.microsoft.com/office/drawing/2014/main" id="{78DACC72-58D9-01ED-6B03-063954D2F41E}"/>
                </a:ext>
              </a:extLst>
            </p:cNvPr>
            <p:cNvSpPr/>
            <p:nvPr/>
          </p:nvSpPr>
          <p:spPr>
            <a:xfrm>
              <a:off x="6397392" y="807708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Integrity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  <a:ea typeface="Calibri" pitchFamily="34" charset="-122"/>
                  <a:cs typeface="Calibri" pitchFamily="34" charset="-120"/>
                </a:rPr>
                <a:t>Detection of any attempt to alter data or commands</a:t>
              </a:r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.</a:t>
              </a:r>
            </a:p>
          </p:txBody>
        </p:sp>
        <p:sp>
          <p:nvSpPr>
            <p:cNvPr id="51" name="Text 3">
              <a:extLst>
                <a:ext uri="{FF2B5EF4-FFF2-40B4-BE49-F238E27FC236}">
                  <a16:creationId xmlns:a16="http://schemas.microsoft.com/office/drawing/2014/main" id="{D39EECDF-D9BB-3355-BC85-D716BE7922D0}"/>
                </a:ext>
              </a:extLst>
            </p:cNvPr>
            <p:cNvSpPr/>
            <p:nvPr/>
          </p:nvSpPr>
          <p:spPr>
            <a:xfrm>
              <a:off x="6397392" y="1753402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Sovereignty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Deployment on controlled infrastructures, with no dependency on proprietary cryptographic hardware.</a:t>
              </a:r>
            </a:p>
          </p:txBody>
        </p:sp>
        <p:sp>
          <p:nvSpPr>
            <p:cNvPr id="55" name="Text 3">
              <a:extLst>
                <a:ext uri="{FF2B5EF4-FFF2-40B4-BE49-F238E27FC236}">
                  <a16:creationId xmlns:a16="http://schemas.microsoft.com/office/drawing/2014/main" id="{8F5F4086-FA12-ABFA-6891-E699C4FA9F0C}"/>
                </a:ext>
              </a:extLst>
            </p:cNvPr>
            <p:cNvSpPr/>
            <p:nvPr/>
          </p:nvSpPr>
          <p:spPr>
            <a:xfrm>
              <a:off x="6397392" y="2704270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Integration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  <a:ea typeface="Calibri" pitchFamily="34" charset="-122"/>
                  <a:cs typeface="Calibri" pitchFamily="34" charset="-120"/>
                </a:rPr>
                <a:t>No modification of existing business software or flight-control applications.</a:t>
              </a:r>
              <a:endParaRPr lang="fr-FR" sz="1300" dirty="0">
                <a:latin typeface="Aptos" panose="020B0004020202020204" pitchFamily="34" charset="0"/>
              </a:endParaRPr>
            </a:p>
          </p:txBody>
        </p:sp>
        <p:sp>
          <p:nvSpPr>
            <p:cNvPr id="59" name="Text 3">
              <a:extLst>
                <a:ext uri="{FF2B5EF4-FFF2-40B4-BE49-F238E27FC236}">
                  <a16:creationId xmlns:a16="http://schemas.microsoft.com/office/drawing/2014/main" id="{C189C6AB-F396-BEE3-49C9-C2BCD5127CA8}"/>
                </a:ext>
              </a:extLst>
            </p:cNvPr>
            <p:cNvSpPr/>
            <p:nvPr/>
          </p:nvSpPr>
          <p:spPr>
            <a:xfrm>
              <a:off x="6397392" y="3652259"/>
              <a:ext cx="5241240" cy="86400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D9DEE4"/>
              </a:solidFill>
              <a:prstDash val="solid"/>
            </a:ln>
            <a:effectLst/>
          </p:spPr>
          <p:txBody>
            <a:bodyPr lIns="216000" anchor="ctr"/>
            <a:lstStyle/>
            <a:p>
              <a:pPr>
                <a:spcAft>
                  <a:spcPts val="200"/>
                </a:spcAft>
              </a:pPr>
              <a:r>
                <a:rPr lang="fr-FR" sz="1600" b="1" dirty="0">
                  <a:solidFill>
                    <a:srgbClr val="10243B"/>
                  </a:solidFill>
                  <a:latin typeface="Georgia" pitchFamily="34" charset="0"/>
                </a:rPr>
                <a:t>Performance</a:t>
              </a:r>
              <a:endParaRPr lang="fr-FR" sz="900" dirty="0">
                <a:latin typeface="Aptos" panose="020B0004020202020204" pitchFamily="34" charset="0"/>
              </a:endParaRPr>
            </a:p>
            <a:p>
              <a:r>
                <a:rPr lang="fr-FR" sz="1300" dirty="0">
                  <a:solidFill>
                    <a:srgbClr val="1F3550"/>
                  </a:solidFill>
                  <a:latin typeface="Aptos" panose="020B0004020202020204" pitchFamily="34" charset="0"/>
                </a:rPr>
                <a:t>Control of CPU load and memory footprint for real-time encryption.</a:t>
              </a:r>
            </a:p>
          </p:txBody>
        </p:sp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A24266E2-1112-7250-2BBA-339A5BF9F868}"/>
                </a:ext>
              </a:extLst>
            </p:cNvPr>
            <p:cNvSpPr/>
            <p:nvPr/>
          </p:nvSpPr>
          <p:spPr>
            <a:xfrm>
              <a:off x="563880" y="807708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20" name="Shape 2">
              <a:extLst>
                <a:ext uri="{FF2B5EF4-FFF2-40B4-BE49-F238E27FC236}">
                  <a16:creationId xmlns:a16="http://schemas.microsoft.com/office/drawing/2014/main" id="{B7CA6DE6-922C-39B3-51F7-A8E338F9EB9D}"/>
                </a:ext>
              </a:extLst>
            </p:cNvPr>
            <p:cNvSpPr/>
            <p:nvPr/>
          </p:nvSpPr>
          <p:spPr>
            <a:xfrm>
              <a:off x="563880" y="1753402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25" name="Shape 2">
              <a:extLst>
                <a:ext uri="{FF2B5EF4-FFF2-40B4-BE49-F238E27FC236}">
                  <a16:creationId xmlns:a16="http://schemas.microsoft.com/office/drawing/2014/main" id="{736A3A39-3448-B8BE-48B5-A60327322C7D}"/>
                </a:ext>
              </a:extLst>
            </p:cNvPr>
            <p:cNvSpPr/>
            <p:nvPr/>
          </p:nvSpPr>
          <p:spPr>
            <a:xfrm>
              <a:off x="563880" y="2704270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30" name="Shape 2">
              <a:extLst>
                <a:ext uri="{FF2B5EF4-FFF2-40B4-BE49-F238E27FC236}">
                  <a16:creationId xmlns:a16="http://schemas.microsoft.com/office/drawing/2014/main" id="{28173525-A96E-A1CB-9619-EF697BDE494B}"/>
                </a:ext>
              </a:extLst>
            </p:cNvPr>
            <p:cNvSpPr/>
            <p:nvPr/>
          </p:nvSpPr>
          <p:spPr>
            <a:xfrm>
              <a:off x="563880" y="3652259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46" name="Shape 2">
              <a:extLst>
                <a:ext uri="{FF2B5EF4-FFF2-40B4-BE49-F238E27FC236}">
                  <a16:creationId xmlns:a16="http://schemas.microsoft.com/office/drawing/2014/main" id="{64344FDB-99EA-5A5F-C002-767E650DBB31}"/>
                </a:ext>
              </a:extLst>
            </p:cNvPr>
            <p:cNvSpPr/>
            <p:nvPr/>
          </p:nvSpPr>
          <p:spPr>
            <a:xfrm>
              <a:off x="6299902" y="807708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50" name="Shape 2">
              <a:extLst>
                <a:ext uri="{FF2B5EF4-FFF2-40B4-BE49-F238E27FC236}">
                  <a16:creationId xmlns:a16="http://schemas.microsoft.com/office/drawing/2014/main" id="{126DDFAA-8BBA-50B4-B07C-62A6AB93A64D}"/>
                </a:ext>
              </a:extLst>
            </p:cNvPr>
            <p:cNvSpPr/>
            <p:nvPr/>
          </p:nvSpPr>
          <p:spPr>
            <a:xfrm>
              <a:off x="6299902" y="1753402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54" name="Shape 2">
              <a:extLst>
                <a:ext uri="{FF2B5EF4-FFF2-40B4-BE49-F238E27FC236}">
                  <a16:creationId xmlns:a16="http://schemas.microsoft.com/office/drawing/2014/main" id="{BABA6CD7-763D-8D74-DAB0-608ECFCBC3B7}"/>
                </a:ext>
              </a:extLst>
            </p:cNvPr>
            <p:cNvSpPr/>
            <p:nvPr/>
          </p:nvSpPr>
          <p:spPr>
            <a:xfrm>
              <a:off x="6299902" y="2704270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  <p:sp>
          <p:nvSpPr>
            <p:cNvPr id="58" name="Shape 2">
              <a:extLst>
                <a:ext uri="{FF2B5EF4-FFF2-40B4-BE49-F238E27FC236}">
                  <a16:creationId xmlns:a16="http://schemas.microsoft.com/office/drawing/2014/main" id="{92A2280B-93B1-32CF-7F61-A380B9D7FF5D}"/>
                </a:ext>
              </a:extLst>
            </p:cNvPr>
            <p:cNvSpPr/>
            <p:nvPr/>
          </p:nvSpPr>
          <p:spPr>
            <a:xfrm>
              <a:off x="6299902" y="3652259"/>
              <a:ext cx="108000" cy="864000"/>
            </a:xfrm>
            <a:prstGeom prst="rect">
              <a:avLst/>
            </a:prstGeom>
            <a:solidFill>
              <a:srgbClr val="2175BF"/>
            </a:solidFill>
            <a:ln/>
          </p:spPr>
          <p:txBody>
            <a:bodyPr lIns="216000"/>
            <a:lstStyle/>
            <a:p>
              <a:endParaRPr lang="fr-FR" sz="1600" noProof="0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E7F62C8-5A9A-2D3C-A4B9-C177FB97A554}"/>
              </a:ext>
            </a:extLst>
          </p:cNvPr>
          <p:cNvSpPr txBox="1"/>
          <p:nvPr/>
        </p:nvSpPr>
        <p:spPr>
          <a:xfrm>
            <a:off x="10509812" y="6566345"/>
            <a:ext cx="15066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dirty="0" err="1">
                <a:latin typeface="Aptos" panose="020B0004020202020204"/>
              </a:rPr>
              <a:t>JLMorizur</a:t>
            </a:r>
            <a:r>
              <a:rPr lang="fr-FR" sz="800" dirty="0">
                <a:latin typeface="Aptos" panose="020B0004020202020204"/>
              </a:rPr>
              <a:t> Engineering© 2026</a:t>
            </a:r>
          </a:p>
        </p:txBody>
      </p:sp>
    </p:spTree>
    <p:extLst>
      <p:ext uri="{BB962C8B-B14F-4D97-AF65-F5344CB8AC3E}">
        <p14:creationId xmlns:p14="http://schemas.microsoft.com/office/powerpoint/2010/main" val="2047708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5597</TotalTime>
  <Words>1023</Words>
  <Application>Microsoft Office PowerPoint</Application>
  <PresentationFormat>Grand écran</PresentationFormat>
  <Paragraphs>142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Protect&amp;Stream — Case Study 01 : Drone militaire</dc:title>
  <dc:subject>PptxGenJS Presentation</dc:subject>
  <dc:creator>JLME</dc:creator>
  <cp:lastModifiedBy>Leila Bengouffa</cp:lastModifiedBy>
  <cp:revision>30</cp:revision>
  <dcterms:created xsi:type="dcterms:W3CDTF">2026-06-29T14:03:12Z</dcterms:created>
  <dcterms:modified xsi:type="dcterms:W3CDTF">2026-09-03T13:58:00Z</dcterms:modified>
</cp:coreProperties>
</file>