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81" r:id="rId2"/>
    <p:sldId id="261" r:id="rId3"/>
    <p:sldId id="275" r:id="rId4"/>
    <p:sldId id="276" r:id="rId5"/>
    <p:sldId id="280" r:id="rId6"/>
    <p:sldId id="283" r:id="rId7"/>
    <p:sldId id="277" r:id="rId8"/>
    <p:sldId id="272" r:id="rId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6987"/>
    <a:srgbClr val="1F3550"/>
    <a:srgbClr val="203864"/>
    <a:srgbClr val="A4A8AD"/>
    <a:srgbClr val="0E1A2B"/>
    <a:srgbClr val="316E8D"/>
    <a:srgbClr val="BFBFBF"/>
    <a:srgbClr val="EDE0C2"/>
    <a:srgbClr val="C8922A"/>
    <a:srgbClr val="8A5E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60"/>
    <p:restoredTop sz="94610"/>
  </p:normalViewPr>
  <p:slideViewPr>
    <p:cSldViewPr snapToGrid="0" snapToObjects="1">
      <p:cViewPr varScale="1">
        <p:scale>
          <a:sx n="82" d="100"/>
          <a:sy n="82" d="100"/>
        </p:scale>
        <p:origin x="6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CE32C52-E347-BA54-8E11-2C54F35F4C57}"/>
              </a:ext>
            </a:extLst>
          </p:cNvPr>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847D784-73AF-B6D1-B1D6-4F9A4AEB48E4}"/>
              </a:ext>
            </a:extLst>
          </p:cNvPr>
          <p:cNvSpPr>
            <a:spLocks noGrp="1"/>
          </p:cNvSpPr>
          <p:nvPr>
            <p:ph type="dt" sz="quarter" idx="1"/>
          </p:nvPr>
        </p:nvSpPr>
        <p:spPr>
          <a:xfrm>
            <a:off x="3884613" y="0"/>
            <a:ext cx="2971800" cy="611188"/>
          </a:xfrm>
          <a:prstGeom prst="rect">
            <a:avLst/>
          </a:prstGeom>
        </p:spPr>
        <p:txBody>
          <a:bodyPr vert="horz" lIns="91440" tIns="45720" rIns="91440" bIns="45720" rtlCol="0"/>
          <a:lstStyle>
            <a:lvl1pPr algn="r">
              <a:defRPr sz="1200"/>
            </a:lvl1pPr>
          </a:lstStyle>
          <a:p>
            <a:fld id="{73782F79-FBBB-9347-9706-66B1E8DEAE07}" type="datetimeFigureOut">
              <a:rPr lang="fr-FR" smtClean="0"/>
              <a:t>03/09/2026</a:t>
            </a:fld>
            <a:endParaRPr lang="fr-FR"/>
          </a:p>
        </p:txBody>
      </p:sp>
      <p:sp>
        <p:nvSpPr>
          <p:cNvPr id="4" name="Espace réservé du pied de page 3">
            <a:extLst>
              <a:ext uri="{FF2B5EF4-FFF2-40B4-BE49-F238E27FC236}">
                <a16:creationId xmlns:a16="http://schemas.microsoft.com/office/drawing/2014/main" id="{9C56B2B0-7C29-EA16-4C71-4EF06E86573C}"/>
              </a:ext>
            </a:extLst>
          </p:cNvPr>
          <p:cNvSpPr>
            <a:spLocks noGrp="1"/>
          </p:cNvSpPr>
          <p:nvPr>
            <p:ph type="ftr" sz="quarter" idx="2"/>
          </p:nvPr>
        </p:nvSpPr>
        <p:spPr>
          <a:xfrm>
            <a:off x="0" y="11580813"/>
            <a:ext cx="2971800" cy="611187"/>
          </a:xfrm>
          <a:prstGeom prst="rect">
            <a:avLst/>
          </a:prstGeom>
        </p:spPr>
        <p:txBody>
          <a:bodyPr vert="horz" lIns="91440" tIns="45720" rIns="91440" bIns="45720" rtlCol="0" anchor="b"/>
          <a:lstStyle>
            <a:lvl1pPr algn="l">
              <a:defRPr sz="1200"/>
            </a:lvl1pPr>
          </a:lstStyle>
          <a:p>
            <a:r>
              <a:rPr lang="fr-FR"/>
              <a:t>JLMorizur Engineering© 2026</a:t>
            </a:r>
          </a:p>
          <a:p>
            <a:r>
              <a:rPr lang="fr-FR"/>
              <a:t>
JLMorizur Engineering© 2026</a:t>
            </a:r>
          </a:p>
          <a:p>
            <a:r>
              <a:rPr lang="fr-FR"/>
              <a:t>
JLMorizur Engineering 2026</a:t>
            </a:r>
          </a:p>
        </p:txBody>
      </p:sp>
      <p:sp>
        <p:nvSpPr>
          <p:cNvPr id="5" name="Espace réservé du numéro de diapositive 4">
            <a:extLst>
              <a:ext uri="{FF2B5EF4-FFF2-40B4-BE49-F238E27FC236}">
                <a16:creationId xmlns:a16="http://schemas.microsoft.com/office/drawing/2014/main" id="{1A613B8E-242B-C8F3-BD09-C00476F3A496}"/>
              </a:ext>
            </a:extLst>
          </p:cNvPr>
          <p:cNvSpPr>
            <a:spLocks noGrp="1"/>
          </p:cNvSpPr>
          <p:nvPr>
            <p:ph type="sldNum" sz="quarter" idx="3"/>
          </p:nvPr>
        </p:nvSpPr>
        <p:spPr>
          <a:xfrm>
            <a:off x="3884613" y="11580813"/>
            <a:ext cx="2971800" cy="611187"/>
          </a:xfrm>
          <a:prstGeom prst="rect">
            <a:avLst/>
          </a:prstGeom>
        </p:spPr>
        <p:txBody>
          <a:bodyPr vert="horz" lIns="91440" tIns="45720" rIns="91440" bIns="45720" rtlCol="0" anchor="b"/>
          <a:lstStyle>
            <a:lvl1pPr algn="r">
              <a:defRPr sz="1200"/>
            </a:lvl1pPr>
          </a:lstStyle>
          <a:p>
            <a:fld id="{26BD96A6-EAC8-2249-8A1A-EA58F17741F7}" type="slidenum">
              <a:rPr lang="fr-FR" smtClean="0"/>
              <a:t>‹N°›</a:t>
            </a:fld>
            <a:endParaRPr lang="fr-FR"/>
          </a:p>
        </p:txBody>
      </p:sp>
    </p:spTree>
    <p:extLst>
      <p:ext uri="{BB962C8B-B14F-4D97-AF65-F5344CB8AC3E}">
        <p14:creationId xmlns:p14="http://schemas.microsoft.com/office/powerpoint/2010/main" val="36676207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911483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0AC34-81A6-8310-C08A-5340B2BFC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7CED7-4845-5D52-D7FD-26C8F3E71FAA}"/>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80AFF82D-F295-BCF8-2FA8-5A83844628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A63063-BEBD-63A6-669F-DE676F97B0B6}"/>
              </a:ext>
            </a:extLst>
          </p:cNvPr>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343820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714045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C320A-412E-F28D-BC0A-4594D4A71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978183-5FA2-CC6E-9247-4242C584E6C9}"/>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7A23EB42-8557-E610-4C29-2302B19E40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F8090E-4236-670F-522E-169D0F9DC830}"/>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530738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C66FA-4C00-03B0-0C14-DB34181D5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927FED-BDA5-598D-FC65-32E279C3C704}"/>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B34DC840-91AB-1D1D-B875-8183FD46D9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3DB486-8962-B79D-78F0-4662EFA20848}"/>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359188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D6AB1-E100-91BF-EAA4-00A347570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9CC502-65E3-C89D-90D9-600D82982698}"/>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86E221FF-59DE-1C4E-65E4-7D2B785F6E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F3ECF4-5B64-6524-7A5E-85E143D958DA}"/>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72638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0FEEB-22E2-996F-544C-8DBCE036E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3DD29-AEB6-A8FA-6ED3-26FB622258C0}"/>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AE59D9DD-7497-FBAD-D466-9E70B90900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C93E15-4ADB-3722-ACA7-4D6CA19548D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0678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CB3DF-EA09-3397-E80C-5E45EB886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BD986-DC3C-782D-A219-0CFD561A2E65}"/>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08FEB610-C430-0372-378A-1F3D082B42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90A7D4-CC17-E408-287A-E667A56ECBBE}"/>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876302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97C98-FF70-7B63-BCF4-BDE894102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5644B-B9C2-20C8-5C7C-8238D2904646}"/>
              </a:ext>
            </a:extLst>
          </p:cNvPr>
          <p:cNvSpPr>
            <a:spLocks noGrp="1" noRot="1" noChangeAspect="1"/>
          </p:cNvSpPr>
          <p:nvPr>
            <p:ph type="sldImg"/>
          </p:nvPr>
        </p:nvSpPr>
        <p:spPr/>
        <p:txBody>
          <a:bodyPr/>
          <a:lstStyle/>
          <a:p>
            <a:endParaRPr lang="fr-FR"/>
          </a:p>
        </p:txBody>
      </p:sp>
      <p:sp>
        <p:nvSpPr>
          <p:cNvPr id="3" name="Notes Placeholder 2">
            <a:extLst>
              <a:ext uri="{FF2B5EF4-FFF2-40B4-BE49-F238E27FC236}">
                <a16:creationId xmlns:a16="http://schemas.microsoft.com/office/drawing/2014/main" id="{73E301C8-B94F-B493-CDBA-10B16796D0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844B3A-5686-A040-06E2-85E0F515550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671715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E">
    <p:bg>
      <p:bgPr>
        <a:solidFill>
          <a:srgbClr val="F4F6F8"/>
        </a:solidFill>
        <a:effectLst/>
      </p:bgPr>
    </p:bg>
    <p:spTree>
      <p:nvGrpSpPr>
        <p:cNvPr id="1" name=""/>
        <p:cNvGrpSpPr/>
        <p:nvPr/>
      </p:nvGrpSpPr>
      <p:grpSpPr>
        <a:xfrm>
          <a:off x="0" y="0"/>
          <a:ext cx="0" cy="0"/>
          <a:chOff x="0" y="0"/>
          <a:chExt cx="0" cy="0"/>
        </a:xfrm>
      </p:grpSpPr>
      <p:sp>
        <p:nvSpPr>
          <p:cNvPr id="2" name="Shape 0"/>
          <p:cNvSpPr/>
          <p:nvPr/>
        </p:nvSpPr>
        <p:spPr>
          <a:xfrm>
            <a:off x="0" y="0"/>
            <a:ext cx="12161520" cy="146304"/>
          </a:xfrm>
          <a:prstGeom prst="rect">
            <a:avLst/>
          </a:prstGeom>
          <a:solidFill>
            <a:srgbClr val="C8922A"/>
          </a:solidFill>
          <a:ln/>
        </p:spPr>
        <p:txBody>
          <a:bodyPr/>
          <a:lstStyle/>
          <a:p>
            <a:endParaRPr lang="fr-FR"/>
          </a:p>
        </p:txBody>
      </p:sp>
      <p:sp>
        <p:nvSpPr>
          <p:cNvPr id="3" name="Text 1"/>
          <p:cNvSpPr/>
          <p:nvPr/>
        </p:nvSpPr>
        <p:spPr>
          <a:xfrm>
            <a:off x="640080" y="6419088"/>
            <a:ext cx="5486400" cy="320040"/>
          </a:xfrm>
          <a:prstGeom prst="rect">
            <a:avLst/>
          </a:prstGeom>
          <a:noFill/>
          <a:ln/>
        </p:spPr>
        <p:txBody>
          <a:bodyPr wrap="square" rtlCol="0" anchor="ctr"/>
          <a:lstStyle/>
          <a:p>
            <a:pPr marL="0" indent="0">
              <a:buNone/>
            </a:pPr>
            <a:r>
              <a:rPr lang="en-US" sz="1000" dirty="0">
                <a:solidFill>
                  <a:srgbClr val="8A99A8"/>
                </a:solidFill>
                <a:latin typeface="Calibri" pitchFamily="34" charset="0"/>
                <a:ea typeface="Calibri" pitchFamily="34" charset="-122"/>
                <a:cs typeface="Calibri" pitchFamily="34" charset="-120"/>
              </a:rPr>
              <a:t>JLME · Protect&amp;Stream</a:t>
            </a:r>
            <a:endParaRPr lang="en-US" sz="1000" dirty="0"/>
          </a:p>
        </p:txBody>
      </p:sp>
      <p:sp>
        <p:nvSpPr>
          <p:cNvPr id="4" name="Text 2"/>
          <p:cNvSpPr/>
          <p:nvPr/>
        </p:nvSpPr>
        <p:spPr>
          <a:xfrm>
            <a:off x="6035040" y="6419088"/>
            <a:ext cx="5486400" cy="320040"/>
          </a:xfrm>
          <a:prstGeom prst="rect">
            <a:avLst/>
          </a:prstGeom>
          <a:noFill/>
          <a:ln/>
        </p:spPr>
        <p:txBody>
          <a:bodyPr wrap="square" rtlCol="0" anchor="ctr"/>
          <a:lstStyle/>
          <a:p>
            <a:pPr marL="0" indent="0" algn="r">
              <a:buNone/>
            </a:pPr>
            <a:r>
              <a:rPr lang="en-US" sz="1000" dirty="0">
                <a:solidFill>
                  <a:srgbClr val="8A99A8"/>
                </a:solidFill>
                <a:latin typeface="Calibri" pitchFamily="34" charset="0"/>
                <a:ea typeface="Calibri" pitchFamily="34" charset="-122"/>
                <a:cs typeface="Calibri" pitchFamily="34" charset="-120"/>
              </a:rPr>
              <a:t>CASE STUDY 01 — DRONE MILITAIRE</a:t>
            </a:r>
            <a:endParaRPr lang="en-US" sz="10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4A8AD"/>
        </a:solidFill>
        <a:effectLst/>
      </p:bgPr>
    </p:bg>
    <p:spTree>
      <p:nvGrpSpPr>
        <p:cNvPr id="1" name="">
          <a:extLst>
            <a:ext uri="{FF2B5EF4-FFF2-40B4-BE49-F238E27FC236}">
              <a16:creationId xmlns:a16="http://schemas.microsoft.com/office/drawing/2014/main" id="{072F817D-D7A0-D196-3594-7ED19BBD2090}"/>
            </a:ext>
          </a:extLst>
        </p:cNvPr>
        <p:cNvGrpSpPr/>
        <p:nvPr/>
      </p:nvGrpSpPr>
      <p:grpSpPr>
        <a:xfrm>
          <a:off x="0" y="0"/>
          <a:ext cx="0" cy="0"/>
          <a:chOff x="0" y="0"/>
          <a:chExt cx="0" cy="0"/>
        </a:xfrm>
      </p:grpSpPr>
      <p:pic>
        <p:nvPicPr>
          <p:cNvPr id="10" name="Image 9" descr="Le drone MQ-9 Reaper prend du galon dans l’armée de l’Air - Aerobuzz">
            <a:extLst>
              <a:ext uri="{FF2B5EF4-FFF2-40B4-BE49-F238E27FC236}">
                <a16:creationId xmlns:a16="http://schemas.microsoft.com/office/drawing/2014/main" id="{490A93FD-3E2B-F511-1F95-2E1E136CC632}"/>
              </a:ext>
            </a:extLst>
          </p:cNvPr>
          <p:cNvPicPr>
            <a:picLocks noChangeAspect="1"/>
          </p:cNvPicPr>
          <p:nvPr/>
        </p:nvPicPr>
        <p:blipFill>
          <a:blip r:embed="rId3"/>
          <a:srcRect b="31107"/>
          <a:stretch>
            <a:fillRect/>
          </a:stretch>
        </p:blipFill>
        <p:spPr>
          <a:xfrm>
            <a:off x="0" y="1843484"/>
            <a:ext cx="12192000" cy="5014516"/>
          </a:xfrm>
          <a:prstGeom prst="rect">
            <a:avLst/>
          </a:prstGeom>
        </p:spPr>
      </p:pic>
      <p:sp>
        <p:nvSpPr>
          <p:cNvPr id="3" name="Text 1">
            <a:extLst>
              <a:ext uri="{FF2B5EF4-FFF2-40B4-BE49-F238E27FC236}">
                <a16:creationId xmlns:a16="http://schemas.microsoft.com/office/drawing/2014/main" id="{5C2BCB2F-B718-F1E9-869A-4C3D4E97BE7F}"/>
              </a:ext>
            </a:extLst>
          </p:cNvPr>
          <p:cNvSpPr/>
          <p:nvPr/>
        </p:nvSpPr>
        <p:spPr>
          <a:xfrm>
            <a:off x="528112" y="374904"/>
            <a:ext cx="7315200" cy="457200"/>
          </a:xfrm>
          <a:prstGeom prst="rect">
            <a:avLst/>
          </a:prstGeom>
          <a:noFill/>
          <a:ln/>
        </p:spPr>
        <p:txBody>
          <a:bodyPr wrap="square" lIns="0" rtlCol="0" anchor="ctr"/>
          <a:lstStyle/>
          <a:p>
            <a:pPr marL="0" indent="0">
              <a:buNone/>
            </a:pPr>
            <a:r>
              <a:rPr lang="fr-FR" sz="1600" b="1" kern="0" spc="300" noProof="0" dirty="0">
                <a:solidFill>
                  <a:srgbClr val="1F3550"/>
                </a:solidFill>
                <a:latin typeface="Aptos" panose="020B0004020202020204"/>
              </a:rPr>
              <a:t>USE CASE</a:t>
            </a:r>
          </a:p>
        </p:txBody>
      </p:sp>
      <p:sp>
        <p:nvSpPr>
          <p:cNvPr id="4" name="Text 2">
            <a:extLst>
              <a:ext uri="{FF2B5EF4-FFF2-40B4-BE49-F238E27FC236}">
                <a16:creationId xmlns:a16="http://schemas.microsoft.com/office/drawing/2014/main" id="{29951341-F4DF-3E28-BC99-9157AC65B21B}"/>
              </a:ext>
            </a:extLst>
          </p:cNvPr>
          <p:cNvSpPr/>
          <p:nvPr/>
        </p:nvSpPr>
        <p:spPr>
          <a:xfrm>
            <a:off x="528112" y="686768"/>
            <a:ext cx="11135776" cy="1339596"/>
          </a:xfrm>
          <a:prstGeom prst="rect">
            <a:avLst/>
          </a:prstGeom>
          <a:noFill/>
          <a:ln/>
        </p:spPr>
        <p:txBody>
          <a:bodyPr wrap="square" lIns="0" rtlCol="0" anchor="t"/>
          <a:lstStyle/>
          <a:p>
            <a:pPr>
              <a:lnSpc>
                <a:spcPts val="4400"/>
              </a:lnSpc>
            </a:pPr>
            <a:r>
              <a:rPr lang="fr-FR" sz="4000" b="1" noProof="0" dirty="0">
                <a:solidFill>
                  <a:srgbClr val="1F3550"/>
                </a:solidFill>
                <a:latin typeface="Georgia" pitchFamily="34" charset="0"/>
              </a:rPr>
              <a:t>Sécuriser et coordonner les communications d'une flotte de drones</a:t>
            </a:r>
          </a:p>
        </p:txBody>
      </p:sp>
      <p:grpSp>
        <p:nvGrpSpPr>
          <p:cNvPr id="14" name="Groupe 13">
            <a:extLst>
              <a:ext uri="{FF2B5EF4-FFF2-40B4-BE49-F238E27FC236}">
                <a16:creationId xmlns:a16="http://schemas.microsoft.com/office/drawing/2014/main" id="{CC488FC7-6D1C-9A2E-CB96-9D947AC48675}"/>
              </a:ext>
            </a:extLst>
          </p:cNvPr>
          <p:cNvGrpSpPr/>
          <p:nvPr/>
        </p:nvGrpSpPr>
        <p:grpSpPr>
          <a:xfrm>
            <a:off x="528112" y="2136301"/>
            <a:ext cx="4519032" cy="480000"/>
            <a:chOff x="528112" y="3260000"/>
            <a:chExt cx="4519032" cy="480000"/>
          </a:xfrm>
        </p:grpSpPr>
        <p:sp>
          <p:nvSpPr>
            <p:cNvPr id="5" name="Badge PS">
              <a:extLst>
                <a:ext uri="{FF2B5EF4-FFF2-40B4-BE49-F238E27FC236}">
                  <a16:creationId xmlns:a16="http://schemas.microsoft.com/office/drawing/2014/main" id="{BD25610F-F468-CEB0-7E47-5429387BBDD8}"/>
                </a:ext>
              </a:extLst>
            </p:cNvPr>
            <p:cNvSpPr/>
            <p:nvPr/>
          </p:nvSpPr>
          <p:spPr>
            <a:xfrm>
              <a:off x="528112" y="3260000"/>
              <a:ext cx="2750000" cy="480000"/>
            </a:xfrm>
            <a:prstGeom prst="roundRect">
              <a:avLst>
                <a:gd name="adj" fmla="val 50000"/>
              </a:avLst>
            </a:prstGeom>
            <a:solidFill>
              <a:srgbClr val="1F3550"/>
            </a:solidFill>
            <a:ln>
              <a:noFill/>
            </a:ln>
          </p:spPr>
          <p:txBody>
            <a:bodyPr wrap="square" lIns="91440" rIns="91440" rtlCol="0" anchor="ctr"/>
            <a:lstStyle/>
            <a:p>
              <a:pPr marL="0" indent="0" algn="ctr">
                <a:buNone/>
              </a:pPr>
              <a:r>
                <a:rPr lang="fr-FR" sz="1700" b="1" noProof="0" dirty="0">
                  <a:solidFill>
                    <a:srgbClr val="FFFFFF"/>
                  </a:solidFill>
                  <a:latin typeface="Aptos" panose="020B0004020202020204" pitchFamily="34" charset="0"/>
                </a:rPr>
                <a:t>Protect &amp; Stream</a:t>
              </a:r>
            </a:p>
          </p:txBody>
        </p:sp>
        <p:sp>
          <p:nvSpPr>
            <p:cNvPr id="6" name="Badge ADN">
              <a:extLst>
                <a:ext uri="{FF2B5EF4-FFF2-40B4-BE49-F238E27FC236}">
                  <a16:creationId xmlns:a16="http://schemas.microsoft.com/office/drawing/2014/main" id="{771D9D6A-1D72-31D6-021F-7AB42A75E8D4}"/>
                </a:ext>
              </a:extLst>
            </p:cNvPr>
            <p:cNvSpPr/>
            <p:nvPr/>
          </p:nvSpPr>
          <p:spPr>
            <a:xfrm>
              <a:off x="3547144" y="3260000"/>
              <a:ext cx="1500000" cy="480000"/>
            </a:xfrm>
            <a:prstGeom prst="roundRect">
              <a:avLst>
                <a:gd name="adj" fmla="val 50000"/>
              </a:avLst>
            </a:prstGeom>
            <a:solidFill>
              <a:srgbClr val="2175BF"/>
            </a:solidFill>
            <a:ln>
              <a:noFill/>
            </a:ln>
          </p:spPr>
          <p:txBody>
            <a:bodyPr wrap="square" lIns="91440" rIns="91440" rtlCol="0" anchor="ctr"/>
            <a:lstStyle/>
            <a:p>
              <a:pPr marL="0" indent="0" algn="ctr">
                <a:buNone/>
              </a:pPr>
              <a:r>
                <a:rPr lang="fr-FR" sz="1700" b="1" noProof="0" dirty="0">
                  <a:solidFill>
                    <a:srgbClr val="FFFFFF"/>
                  </a:solidFill>
                  <a:latin typeface="Aptos" panose="020B0004020202020204" pitchFamily="34" charset="0"/>
                </a:rPr>
                <a:t>ADN L5</a:t>
              </a:r>
            </a:p>
          </p:txBody>
        </p:sp>
      </p:grpSp>
      <p:pic>
        <p:nvPicPr>
          <p:cNvPr id="8" name="Image 7">
            <a:extLst>
              <a:ext uri="{FF2B5EF4-FFF2-40B4-BE49-F238E27FC236}">
                <a16:creationId xmlns:a16="http://schemas.microsoft.com/office/drawing/2014/main" id="{03D9CE12-23FB-F134-67D9-1ACB757A56E2}"/>
              </a:ext>
            </a:extLst>
          </p:cNvPr>
          <p:cNvPicPr>
            <a:picLocks noChangeAspect="1"/>
          </p:cNvPicPr>
          <p:nvPr/>
        </p:nvPicPr>
        <p:blipFill>
          <a:blip r:embed="rId4"/>
          <a:stretch>
            <a:fillRect/>
          </a:stretch>
        </p:blipFill>
        <p:spPr>
          <a:xfrm>
            <a:off x="9398000" y="6053770"/>
            <a:ext cx="2525970" cy="640373"/>
          </a:xfrm>
          <a:prstGeom prst="rect">
            <a:avLst/>
          </a:prstGeom>
        </p:spPr>
      </p:pic>
    </p:spTree>
    <p:extLst>
      <p:ext uri="{BB962C8B-B14F-4D97-AF65-F5344CB8AC3E}">
        <p14:creationId xmlns:p14="http://schemas.microsoft.com/office/powerpoint/2010/main" val="1875334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44000"/>
          </a:xfrm>
          <a:prstGeom prst="rect">
            <a:avLst/>
          </a:prstGeom>
          <a:solidFill>
            <a:srgbClr val="2175BF"/>
          </a:solidFill>
          <a:ln/>
        </p:spPr>
        <p:txBody>
          <a:bodyPr/>
          <a:lstStyle/>
          <a:p>
            <a:endParaRPr lang="fr-FR" noProof="0" dirty="0"/>
          </a:p>
        </p:txBody>
      </p:sp>
      <p:sp>
        <p:nvSpPr>
          <p:cNvPr id="21" name="Text 19"/>
          <p:cNvSpPr/>
          <p:nvPr/>
        </p:nvSpPr>
        <p:spPr>
          <a:xfrm>
            <a:off x="498386" y="5986935"/>
            <a:ext cx="10963732" cy="594360"/>
          </a:xfrm>
          <a:prstGeom prst="rect">
            <a:avLst/>
          </a:prstGeom>
          <a:noFill/>
          <a:ln/>
        </p:spPr>
        <p:txBody>
          <a:bodyPr wrap="square" rtlCol="0" anchor="ctr"/>
          <a:lstStyle/>
          <a:p>
            <a:r>
              <a:rPr lang="fr-FR" sz="1250" noProof="0" dirty="0">
                <a:solidFill>
                  <a:srgbClr val="E4EAF0"/>
                </a:solidFill>
                <a:latin typeface="Calibri" pitchFamily="34" charset="0"/>
                <a:ea typeface="Calibri" pitchFamily="34" charset="-122"/>
                <a:cs typeface="Calibri" pitchFamily="34" charset="-120"/>
              </a:rPr>
              <a:t>.</a:t>
            </a:r>
            <a:endParaRPr lang="fr-FR" sz="1250" noProof="0" dirty="0"/>
          </a:p>
        </p:txBody>
      </p:sp>
      <p:sp>
        <p:nvSpPr>
          <p:cNvPr id="8" name="Text 6"/>
          <p:cNvSpPr/>
          <p:nvPr/>
        </p:nvSpPr>
        <p:spPr>
          <a:xfrm>
            <a:off x="498477" y="1286750"/>
            <a:ext cx="3649430" cy="468000"/>
          </a:xfrm>
          <a:prstGeom prst="rect">
            <a:avLst/>
          </a:prstGeom>
          <a:solidFill>
            <a:srgbClr val="1F3550"/>
          </a:solidFill>
          <a:ln/>
        </p:spPr>
        <p:txBody>
          <a:bodyPr wrap="square" rtlCol="0" anchor="ctr"/>
          <a:lstStyle/>
          <a:p>
            <a:pPr marL="0" indent="0" algn="ctr">
              <a:buNone/>
            </a:pPr>
            <a:r>
              <a:rPr lang="fr-FR" sz="1400" noProof="0" dirty="0">
                <a:solidFill>
                  <a:srgbClr val="FFFFFF"/>
                </a:solidFill>
                <a:latin typeface="Aptos" panose="020B0004020202020204" pitchFamily="34" charset="0"/>
                <a:ea typeface="Calibri" pitchFamily="34" charset="-122"/>
                <a:cs typeface="Calibri" pitchFamily="34" charset="-120"/>
              </a:rPr>
              <a:t>Reconnaissance</a:t>
            </a:r>
            <a:endParaRPr lang="fr-FR" sz="1400" noProof="0" dirty="0">
              <a:latin typeface="Aptos" panose="020B0004020202020204" pitchFamily="34" charset="0"/>
            </a:endParaRPr>
          </a:p>
        </p:txBody>
      </p:sp>
      <p:sp>
        <p:nvSpPr>
          <p:cNvPr id="6" name="Text 4"/>
          <p:cNvSpPr/>
          <p:nvPr/>
        </p:nvSpPr>
        <p:spPr>
          <a:xfrm>
            <a:off x="498386" y="595973"/>
            <a:ext cx="11213654" cy="386448"/>
          </a:xfrm>
          <a:prstGeom prst="rect">
            <a:avLst/>
          </a:prstGeom>
          <a:noFill/>
          <a:ln/>
        </p:spPr>
        <p:txBody>
          <a:bodyPr wrap="square" lIns="0" rtlCol="0" anchor="ctr"/>
          <a:lstStyle/>
          <a:p>
            <a:r>
              <a:rPr lang="fr-FR" sz="2000" b="1" noProof="0" dirty="0">
                <a:solidFill>
                  <a:srgbClr val="10243B"/>
                </a:solidFill>
                <a:latin typeface="Georgia" pitchFamily="34" charset="0"/>
              </a:rPr>
              <a:t>Les drones : des plateformes critiques pour les opérations de défense</a:t>
            </a:r>
          </a:p>
        </p:txBody>
      </p:sp>
      <p:sp>
        <p:nvSpPr>
          <p:cNvPr id="22" name="ZoneTexte 21">
            <a:extLst>
              <a:ext uri="{FF2B5EF4-FFF2-40B4-BE49-F238E27FC236}">
                <a16:creationId xmlns:a16="http://schemas.microsoft.com/office/drawing/2014/main" id="{E098BFD0-E74F-153B-125A-40F54531D046}"/>
              </a:ext>
            </a:extLst>
          </p:cNvPr>
          <p:cNvSpPr txBox="1"/>
          <p:nvPr/>
        </p:nvSpPr>
        <p:spPr>
          <a:xfrm>
            <a:off x="498477" y="2606504"/>
            <a:ext cx="11195137" cy="3548792"/>
          </a:xfrm>
          <a:prstGeom prst="rect">
            <a:avLst/>
          </a:prstGeom>
          <a:noFill/>
        </p:spPr>
        <p:txBody>
          <a:bodyPr wrap="square" lIns="0" anchor="ctr">
            <a:spAutoFit/>
          </a:bodyPr>
          <a:lstStyle/>
          <a:p>
            <a:pPr>
              <a:spcAft>
                <a:spcPts val="600"/>
              </a:spcAft>
            </a:pPr>
            <a:r>
              <a:rPr lang="fr-FR" sz="1400" noProof="0" dirty="0">
                <a:solidFill>
                  <a:srgbClr val="0E1A2B"/>
                </a:solidFill>
                <a:latin typeface="Aptos" panose="020B0004020202020204" pitchFamily="34" charset="0"/>
                <a:ea typeface="Calibri" pitchFamily="34" charset="-122"/>
                <a:cs typeface="Calibri" pitchFamily="34" charset="-120"/>
              </a:rPr>
              <a:t>Les flottes de drones occupent aujourd'hui une place stratégique dans les opérations militaires. Elles permettent de conduire des missions de reconnaissance, de surveillance, de renseignement, d'acquisition d'objectifs, d'appui tactique et d'évaluation des zones d'opération</a:t>
            </a:r>
            <a:r>
              <a:rPr lang="fr-FR" sz="1400" noProof="0" dirty="0"/>
              <a:t>. </a:t>
            </a:r>
            <a:r>
              <a:rPr lang="fr-FR" sz="1400" noProof="0" dirty="0">
                <a:solidFill>
                  <a:srgbClr val="0E1A2B"/>
                </a:solidFill>
                <a:latin typeface="Aptos" panose="020B0004020202020204" pitchFamily="34" charset="0"/>
                <a:ea typeface="Calibri" pitchFamily="34" charset="-122"/>
                <a:cs typeface="Calibri" pitchFamily="34" charset="-120"/>
              </a:rPr>
              <a:t>Chaque drone de la flotte collecte et transmet en temps réel des informations critiques vers un ou plusieurs postes de commandement :</a:t>
            </a:r>
          </a:p>
          <a:p>
            <a:pPr lvl="1">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	Flux vidéo HD, thermique ou infrarouge </a:t>
            </a:r>
          </a:p>
          <a:p>
            <a:pPr lvl="1">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	Coordonnées GPS et position tactique </a:t>
            </a:r>
          </a:p>
          <a:p>
            <a:pPr lvl="1">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	Télémétrie et état des systèmes embarqués </a:t>
            </a:r>
          </a:p>
          <a:p>
            <a:pPr lvl="1">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	Données issues des capteurs de renseignement </a:t>
            </a:r>
          </a:p>
          <a:p>
            <a:pPr lvl="1">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	Informations de navigation </a:t>
            </a:r>
          </a:p>
          <a:p>
            <a:pPr lvl="1">
              <a:lnSpc>
                <a:spcPts val="1900"/>
              </a:lnSpc>
              <a:spcAft>
                <a:spcPts val="1200"/>
              </a:spcAft>
            </a:pPr>
            <a:r>
              <a:rPr lang="fr-FR" sz="1400" noProof="0" dirty="0">
                <a:solidFill>
                  <a:srgbClr val="0E1A2B"/>
                </a:solidFill>
                <a:latin typeface="Aptos" panose="020B0004020202020204" pitchFamily="34" charset="0"/>
                <a:ea typeface="Calibri" pitchFamily="34" charset="-122"/>
                <a:cs typeface="Calibri" pitchFamily="34" charset="-120"/>
              </a:rPr>
              <a:t>•	Commandes de pilotage et de mission</a:t>
            </a:r>
          </a:p>
          <a:p>
            <a:pPr>
              <a:lnSpc>
                <a:spcPts val="1900"/>
              </a:lnSpc>
              <a:spcAft>
                <a:spcPts val="1200"/>
              </a:spcAft>
            </a:pPr>
            <a:r>
              <a:rPr lang="fr-FR" sz="1400" noProof="0" dirty="0">
                <a:solidFill>
                  <a:srgbClr val="0E1A2B"/>
                </a:solidFill>
                <a:latin typeface="Aptos" panose="020B0004020202020204" pitchFamily="34" charset="0"/>
                <a:ea typeface="Calibri" pitchFamily="34" charset="-122"/>
                <a:cs typeface="Calibri" pitchFamily="34" charset="-120"/>
              </a:rPr>
              <a:t>Les communications transitant sur des liaisons hertziennes, satellitaires ou des réseaux de communication tactiques constituent aujourd'hui des cibles privilégiées de la guerre électronique.</a:t>
            </a:r>
          </a:p>
          <a:p>
            <a:pPr>
              <a:lnSpc>
                <a:spcPts val="1900"/>
              </a:lnSpc>
            </a:pPr>
            <a:r>
              <a:rPr lang="fr-FR" sz="1400" noProof="0" dirty="0">
                <a:solidFill>
                  <a:srgbClr val="0E1A2B"/>
                </a:solidFill>
                <a:latin typeface="Aptos" panose="020B0004020202020204" pitchFamily="34" charset="0"/>
                <a:ea typeface="Calibri" pitchFamily="34" charset="-122"/>
                <a:cs typeface="Calibri" pitchFamily="34" charset="-120"/>
              </a:rPr>
              <a:t>En fonction du nombre de drones, du nombre de postes de commandement il faut garantir la confidentialité, l'intégrité et l'authentification de chaque communication, tout en restant capable de traiter simultanément un volume massif de flux sécurisés.</a:t>
            </a:r>
          </a:p>
        </p:txBody>
      </p:sp>
      <p:sp>
        <p:nvSpPr>
          <p:cNvPr id="4" name="Text 6">
            <a:extLst>
              <a:ext uri="{FF2B5EF4-FFF2-40B4-BE49-F238E27FC236}">
                <a16:creationId xmlns:a16="http://schemas.microsoft.com/office/drawing/2014/main" id="{6138384F-4318-80B8-EE2A-BC7B3B4BE0B9}"/>
              </a:ext>
            </a:extLst>
          </p:cNvPr>
          <p:cNvSpPr/>
          <p:nvPr/>
        </p:nvSpPr>
        <p:spPr>
          <a:xfrm>
            <a:off x="4271239" y="1286750"/>
            <a:ext cx="3649521" cy="468000"/>
          </a:xfrm>
          <a:prstGeom prst="rect">
            <a:avLst/>
          </a:prstGeom>
          <a:solidFill>
            <a:srgbClr val="1F3550"/>
          </a:solidFill>
          <a:ln/>
        </p:spPr>
        <p:txBody>
          <a:bodyPr wrap="square" rtlCol="0" anchor="ctr"/>
          <a:lstStyle/>
          <a:p>
            <a:pPr marL="0" indent="0" algn="ctr">
              <a:buNone/>
            </a:pPr>
            <a:r>
              <a:rPr lang="fr-FR" sz="1400" noProof="0" dirty="0">
                <a:solidFill>
                  <a:srgbClr val="FFFFFF"/>
                </a:solidFill>
                <a:latin typeface="Aptos" panose="020B0004020202020204" pitchFamily="34" charset="0"/>
                <a:ea typeface="Calibri" pitchFamily="34" charset="-122"/>
                <a:cs typeface="Calibri" pitchFamily="34" charset="-120"/>
              </a:rPr>
              <a:t>Surveillance</a:t>
            </a:r>
            <a:endParaRPr lang="fr-FR" sz="1400" noProof="0" dirty="0">
              <a:latin typeface="Aptos" panose="020B0004020202020204" pitchFamily="34" charset="0"/>
            </a:endParaRPr>
          </a:p>
        </p:txBody>
      </p:sp>
      <p:sp>
        <p:nvSpPr>
          <p:cNvPr id="19" name="Text 6">
            <a:extLst>
              <a:ext uri="{FF2B5EF4-FFF2-40B4-BE49-F238E27FC236}">
                <a16:creationId xmlns:a16="http://schemas.microsoft.com/office/drawing/2014/main" id="{C8B921D2-32A4-BD13-D42B-A82F5A8D2180}"/>
              </a:ext>
            </a:extLst>
          </p:cNvPr>
          <p:cNvSpPr/>
          <p:nvPr/>
        </p:nvSpPr>
        <p:spPr>
          <a:xfrm>
            <a:off x="8044092" y="1286750"/>
            <a:ext cx="3649431" cy="468000"/>
          </a:xfrm>
          <a:prstGeom prst="rect">
            <a:avLst/>
          </a:prstGeom>
          <a:solidFill>
            <a:srgbClr val="1F3550"/>
          </a:solidFill>
          <a:ln/>
        </p:spPr>
        <p:txBody>
          <a:bodyPr wrap="square" rtlCol="0" anchor="ctr"/>
          <a:lstStyle/>
          <a:p>
            <a:pPr marL="0" indent="0" algn="ctr">
              <a:buNone/>
            </a:pPr>
            <a:r>
              <a:rPr lang="fr-FR" sz="1400" noProof="0" dirty="0">
                <a:solidFill>
                  <a:srgbClr val="FFFFFF"/>
                </a:solidFill>
                <a:latin typeface="Aptos" panose="020B0004020202020204" pitchFamily="34" charset="0"/>
                <a:ea typeface="Calibri" pitchFamily="34" charset="-122"/>
                <a:cs typeface="Calibri" pitchFamily="34" charset="-120"/>
              </a:rPr>
              <a:t>Renseignement</a:t>
            </a:r>
            <a:endParaRPr lang="fr-FR" sz="1400" noProof="0" dirty="0">
              <a:latin typeface="Aptos" panose="020B0004020202020204" pitchFamily="34" charset="0"/>
            </a:endParaRPr>
          </a:p>
        </p:txBody>
      </p:sp>
      <p:sp>
        <p:nvSpPr>
          <p:cNvPr id="29" name="Text 6">
            <a:extLst>
              <a:ext uri="{FF2B5EF4-FFF2-40B4-BE49-F238E27FC236}">
                <a16:creationId xmlns:a16="http://schemas.microsoft.com/office/drawing/2014/main" id="{829E0B0E-F390-3EFB-F4C7-E9496E84C660}"/>
              </a:ext>
            </a:extLst>
          </p:cNvPr>
          <p:cNvSpPr/>
          <p:nvPr/>
        </p:nvSpPr>
        <p:spPr>
          <a:xfrm>
            <a:off x="498386" y="1864597"/>
            <a:ext cx="3658689" cy="468000"/>
          </a:xfrm>
          <a:prstGeom prst="rect">
            <a:avLst/>
          </a:prstGeom>
          <a:solidFill>
            <a:srgbClr val="1F3550"/>
          </a:solidFill>
          <a:ln/>
        </p:spPr>
        <p:txBody>
          <a:bodyPr wrap="square" rtlCol="0" anchor="ctr"/>
          <a:lstStyle/>
          <a:p>
            <a:pPr marL="0" indent="0" algn="ctr">
              <a:buNone/>
            </a:pPr>
            <a:r>
              <a:rPr lang="fr-FR" sz="1400" noProof="0" dirty="0">
                <a:solidFill>
                  <a:srgbClr val="FFFFFF"/>
                </a:solidFill>
                <a:latin typeface="Aptos" panose="020B0004020202020204" pitchFamily="34" charset="0"/>
                <a:ea typeface="Calibri" pitchFamily="34" charset="-122"/>
                <a:cs typeface="Calibri" pitchFamily="34" charset="-120"/>
              </a:rPr>
              <a:t>Acquisition d’objectifs</a:t>
            </a:r>
            <a:endParaRPr lang="fr-FR" sz="1400" noProof="0" dirty="0">
              <a:latin typeface="Aptos" panose="020B0004020202020204" pitchFamily="34" charset="0"/>
            </a:endParaRPr>
          </a:p>
        </p:txBody>
      </p:sp>
      <p:sp>
        <p:nvSpPr>
          <p:cNvPr id="31" name="Text 6">
            <a:extLst>
              <a:ext uri="{FF2B5EF4-FFF2-40B4-BE49-F238E27FC236}">
                <a16:creationId xmlns:a16="http://schemas.microsoft.com/office/drawing/2014/main" id="{1BFDF4EA-C1D9-FB43-670B-9F6D7282C639}"/>
              </a:ext>
            </a:extLst>
          </p:cNvPr>
          <p:cNvSpPr/>
          <p:nvPr/>
        </p:nvSpPr>
        <p:spPr>
          <a:xfrm>
            <a:off x="4271239" y="1864597"/>
            <a:ext cx="3658689" cy="468000"/>
          </a:xfrm>
          <a:prstGeom prst="rect">
            <a:avLst/>
          </a:prstGeom>
          <a:solidFill>
            <a:srgbClr val="1F3550"/>
          </a:solidFill>
          <a:ln/>
        </p:spPr>
        <p:txBody>
          <a:bodyPr wrap="square" rtlCol="0" anchor="ctr"/>
          <a:lstStyle/>
          <a:p>
            <a:pPr marL="0" indent="0" algn="ctr">
              <a:buNone/>
            </a:pPr>
            <a:r>
              <a:rPr lang="fr-FR" sz="1400" noProof="0" dirty="0">
                <a:solidFill>
                  <a:srgbClr val="FFFFFF"/>
                </a:solidFill>
                <a:latin typeface="Aptos" panose="020B0004020202020204" pitchFamily="34" charset="0"/>
                <a:ea typeface="Calibri" pitchFamily="34" charset="-122"/>
                <a:cs typeface="Calibri" pitchFamily="34" charset="-120"/>
              </a:rPr>
              <a:t>Appui tactique</a:t>
            </a:r>
            <a:endParaRPr lang="fr-FR" sz="1400" noProof="0" dirty="0">
              <a:latin typeface="Aptos" panose="020B0004020202020204" pitchFamily="34" charset="0"/>
            </a:endParaRPr>
          </a:p>
        </p:txBody>
      </p:sp>
      <p:sp>
        <p:nvSpPr>
          <p:cNvPr id="33" name="Text 6">
            <a:extLst>
              <a:ext uri="{FF2B5EF4-FFF2-40B4-BE49-F238E27FC236}">
                <a16:creationId xmlns:a16="http://schemas.microsoft.com/office/drawing/2014/main" id="{A3350E44-2F27-504F-DDA2-ABBCCF515B91}"/>
              </a:ext>
            </a:extLst>
          </p:cNvPr>
          <p:cNvSpPr/>
          <p:nvPr/>
        </p:nvSpPr>
        <p:spPr>
          <a:xfrm>
            <a:off x="8044092" y="1864597"/>
            <a:ext cx="3658689" cy="468000"/>
          </a:xfrm>
          <a:prstGeom prst="rect">
            <a:avLst/>
          </a:prstGeom>
          <a:solidFill>
            <a:srgbClr val="1F3550"/>
          </a:solidFill>
          <a:ln/>
        </p:spPr>
        <p:txBody>
          <a:bodyPr wrap="square" rtlCol="0" anchor="ctr"/>
          <a:lstStyle/>
          <a:p>
            <a:pPr algn="ctr"/>
            <a:r>
              <a:rPr lang="fr-FR" sz="1400" dirty="0">
                <a:solidFill>
                  <a:srgbClr val="FFFFFF"/>
                </a:solidFill>
                <a:latin typeface="Aptos" panose="020B0004020202020204" pitchFamily="34" charset="0"/>
                <a:ea typeface="Calibri" pitchFamily="34" charset="-122"/>
                <a:cs typeface="Calibri" pitchFamily="34" charset="-120"/>
              </a:rPr>
              <a:t>Évaluation de zones</a:t>
            </a:r>
            <a:endParaRPr lang="fr-FR" sz="1400" dirty="0">
              <a:latin typeface="Aptos" panose="020B0004020202020204" pitchFamily="34" charset="0"/>
            </a:endParaRPr>
          </a:p>
        </p:txBody>
      </p:sp>
    </p:spTree>
    <p:extLst>
      <p:ext uri="{BB962C8B-B14F-4D97-AF65-F5344CB8AC3E}">
        <p14:creationId xmlns:p14="http://schemas.microsoft.com/office/powerpoint/2010/main" val="2735764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A03EF-499D-671B-C291-7EDB56814181}"/>
            </a:ext>
          </a:extLst>
        </p:cNvPr>
        <p:cNvGrpSpPr/>
        <p:nvPr/>
      </p:nvGrpSpPr>
      <p:grpSpPr>
        <a:xfrm>
          <a:off x="0" y="0"/>
          <a:ext cx="0" cy="0"/>
          <a:chOff x="0" y="0"/>
          <a:chExt cx="0" cy="0"/>
        </a:xfrm>
      </p:grpSpPr>
      <p:sp>
        <p:nvSpPr>
          <p:cNvPr id="46" name="Text 13">
            <a:extLst>
              <a:ext uri="{FF2B5EF4-FFF2-40B4-BE49-F238E27FC236}">
                <a16:creationId xmlns:a16="http://schemas.microsoft.com/office/drawing/2014/main" id="{DA41AECC-3522-D7B3-C8F6-9021BD664CD1}"/>
              </a:ext>
            </a:extLst>
          </p:cNvPr>
          <p:cNvSpPr/>
          <p:nvPr/>
        </p:nvSpPr>
        <p:spPr>
          <a:xfrm>
            <a:off x="609600" y="3962941"/>
            <a:ext cx="2560320" cy="457200"/>
          </a:xfrm>
          <a:prstGeom prst="rect">
            <a:avLst/>
          </a:prstGeom>
          <a:noFill/>
          <a:ln/>
        </p:spPr>
        <p:txBody>
          <a:bodyPr wrap="square" rtlCol="0" anchor="ctr"/>
          <a:lstStyle/>
          <a:p>
            <a:pPr marL="0" indent="0" algn="ctr">
              <a:buNone/>
            </a:pPr>
            <a:r>
              <a:rPr lang="fr-FR" sz="1300" b="1" noProof="0" dirty="0">
                <a:solidFill>
                  <a:srgbClr val="FFFFFF"/>
                </a:solidFill>
                <a:latin typeface="Aptos" panose="020B0004020202020204" pitchFamily="34" charset="0"/>
                <a:ea typeface="Calibri" pitchFamily="34" charset="-122"/>
                <a:cs typeface="Calibri" pitchFamily="34" charset="-120"/>
              </a:rPr>
              <a:t>Confidentialité</a:t>
            </a:r>
            <a:endParaRPr lang="fr-FR" sz="1300" noProof="0" dirty="0">
              <a:latin typeface="Aptos" panose="020B0004020202020204" pitchFamily="34" charset="0"/>
            </a:endParaRPr>
          </a:p>
        </p:txBody>
      </p:sp>
      <p:sp>
        <p:nvSpPr>
          <p:cNvPr id="10" name="Text 0">
            <a:extLst>
              <a:ext uri="{FF2B5EF4-FFF2-40B4-BE49-F238E27FC236}">
                <a16:creationId xmlns:a16="http://schemas.microsoft.com/office/drawing/2014/main" id="{5DF4E220-7273-837A-5BD1-3A82FFDF2A7B}"/>
              </a:ext>
            </a:extLst>
          </p:cNvPr>
          <p:cNvSpPr/>
          <p:nvPr/>
        </p:nvSpPr>
        <p:spPr>
          <a:xfrm>
            <a:off x="497881" y="466228"/>
            <a:ext cx="11069279" cy="574312"/>
          </a:xfrm>
          <a:prstGeom prst="rect">
            <a:avLst/>
          </a:prstGeom>
          <a:noFill/>
          <a:ln/>
        </p:spPr>
        <p:txBody>
          <a:bodyPr wrap="square" lIns="0" rtlCol="0" anchor="ctr"/>
          <a:lstStyle/>
          <a:p>
            <a:pPr marL="0" indent="0">
              <a:buNone/>
            </a:pPr>
            <a:r>
              <a:rPr lang="fr-FR" sz="2000" b="1" noProof="0" dirty="0">
                <a:solidFill>
                  <a:srgbClr val="10243B"/>
                </a:solidFill>
                <a:latin typeface="Georgia" panose="02040502050405020303" pitchFamily="18" charset="0"/>
                <a:ea typeface="Georgia" pitchFamily="34" charset="-122"/>
                <a:cs typeface="Georgia" pitchFamily="34" charset="-120"/>
              </a:rPr>
              <a:t>Les enjeux</a:t>
            </a:r>
          </a:p>
        </p:txBody>
      </p:sp>
      <p:sp>
        <p:nvSpPr>
          <p:cNvPr id="11" name="Text 1">
            <a:extLst>
              <a:ext uri="{FF2B5EF4-FFF2-40B4-BE49-F238E27FC236}">
                <a16:creationId xmlns:a16="http://schemas.microsoft.com/office/drawing/2014/main" id="{F9395669-2ED3-AEAA-AF41-3423607BF9DE}"/>
              </a:ext>
            </a:extLst>
          </p:cNvPr>
          <p:cNvSpPr/>
          <p:nvPr/>
        </p:nvSpPr>
        <p:spPr>
          <a:xfrm>
            <a:off x="497881" y="1166180"/>
            <a:ext cx="11181000" cy="382875"/>
          </a:xfrm>
          <a:prstGeom prst="rect">
            <a:avLst/>
          </a:prstGeom>
          <a:noFill/>
          <a:ln/>
        </p:spPr>
        <p:txBody>
          <a:bodyPr wrap="square" lIns="0" rtlCol="0" anchor="ctr"/>
          <a:lstStyle/>
          <a:p>
            <a:pPr algn="just"/>
            <a:r>
              <a:rPr lang="fr-FR" sz="1400" noProof="0" dirty="0">
                <a:latin typeface="Aptos" panose="020B0004020202020204" pitchFamily="34" charset="0"/>
                <a:ea typeface="Calibri" pitchFamily="34" charset="-122"/>
                <a:cs typeface="Calibri" pitchFamily="34" charset="-120"/>
              </a:rPr>
              <a:t>Une flotte de drones multiplie les communications, les données échangées et les surfaces d'attaque. Une compromission a des conséquences critiques.</a:t>
            </a:r>
          </a:p>
        </p:txBody>
      </p:sp>
      <p:sp>
        <p:nvSpPr>
          <p:cNvPr id="13" name="Text 3">
            <a:extLst>
              <a:ext uri="{FF2B5EF4-FFF2-40B4-BE49-F238E27FC236}">
                <a16:creationId xmlns:a16="http://schemas.microsoft.com/office/drawing/2014/main" id="{0A5EB5BF-0D11-0E12-2866-04463F6258E9}"/>
              </a:ext>
            </a:extLst>
          </p:cNvPr>
          <p:cNvSpPr/>
          <p:nvPr/>
        </p:nvSpPr>
        <p:spPr>
          <a:xfrm>
            <a:off x="497881" y="1655255"/>
            <a:ext cx="5472000" cy="540000"/>
          </a:xfrm>
          <a:prstGeom prst="rect">
            <a:avLst/>
          </a:prstGeom>
          <a:noFill/>
          <a:ln>
            <a:solidFill>
              <a:srgbClr val="D0D5D8"/>
            </a:solidFill>
          </a:ln>
        </p:spPr>
        <p:txBody>
          <a:bodyPr wrap="square" lIns="216000" rtlCol="0" anchor="ctr"/>
          <a:lstStyle/>
          <a:p>
            <a:pPr marL="0" indent="0">
              <a:buNone/>
              <a:tabLst>
                <a:tab pos="179388" algn="l"/>
              </a:tabLst>
            </a:pPr>
            <a:r>
              <a:rPr lang="fr-FR" sz="1400" noProof="0" dirty="0">
                <a:solidFill>
                  <a:srgbClr val="10243B"/>
                </a:solidFill>
                <a:latin typeface="Aptos" panose="020B0004020202020204" pitchFamily="34" charset="0"/>
                <a:ea typeface="Calibri" pitchFamily="34" charset="-122"/>
                <a:cs typeface="Calibri" pitchFamily="34" charset="-120"/>
              </a:rPr>
              <a:t>• Divulgation d'informations sensibles</a:t>
            </a:r>
            <a:endParaRPr lang="fr-FR" sz="1400" noProof="0" dirty="0">
              <a:latin typeface="Aptos" panose="020B0004020202020204" pitchFamily="34" charset="0"/>
            </a:endParaRPr>
          </a:p>
        </p:txBody>
      </p:sp>
      <p:sp>
        <p:nvSpPr>
          <p:cNvPr id="15" name="Text 6">
            <a:extLst>
              <a:ext uri="{FF2B5EF4-FFF2-40B4-BE49-F238E27FC236}">
                <a16:creationId xmlns:a16="http://schemas.microsoft.com/office/drawing/2014/main" id="{4F171615-BA40-C884-FD49-3A77868F8486}"/>
              </a:ext>
            </a:extLst>
          </p:cNvPr>
          <p:cNvSpPr/>
          <p:nvPr/>
        </p:nvSpPr>
        <p:spPr>
          <a:xfrm>
            <a:off x="6222119" y="1655255"/>
            <a:ext cx="5472000" cy="540000"/>
          </a:xfrm>
          <a:prstGeom prst="rect">
            <a:avLst/>
          </a:prstGeom>
          <a:noFill/>
          <a:ln>
            <a:solidFill>
              <a:srgbClr val="D0D5D8"/>
            </a:solidFill>
          </a:ln>
        </p:spPr>
        <p:txBody>
          <a:bodyPr wrap="square" lIns="216000" rtlCol="0" anchor="ctr"/>
          <a:lstStyle/>
          <a:p>
            <a:pPr marL="0" indent="0">
              <a:buNone/>
            </a:pPr>
            <a:r>
              <a:rPr lang="fr-FR" sz="1400" noProof="0" dirty="0">
                <a:solidFill>
                  <a:srgbClr val="10243B"/>
                </a:solidFill>
                <a:latin typeface="Aptos" panose="020B0004020202020204" pitchFamily="34" charset="0"/>
                <a:ea typeface="Calibri" pitchFamily="34" charset="-122"/>
                <a:cs typeface="Calibri" pitchFamily="34" charset="-120"/>
              </a:rPr>
              <a:t>• Analyse des déplacements et positions tactiques</a:t>
            </a:r>
            <a:endParaRPr lang="fr-FR" sz="1400" noProof="0" dirty="0">
              <a:latin typeface="Aptos" panose="020B0004020202020204" pitchFamily="34" charset="0"/>
            </a:endParaRPr>
          </a:p>
        </p:txBody>
      </p:sp>
      <p:sp>
        <p:nvSpPr>
          <p:cNvPr id="17" name="Text 9">
            <a:extLst>
              <a:ext uri="{FF2B5EF4-FFF2-40B4-BE49-F238E27FC236}">
                <a16:creationId xmlns:a16="http://schemas.microsoft.com/office/drawing/2014/main" id="{CCB8471F-EECD-26A3-9536-952903A3D116}"/>
              </a:ext>
            </a:extLst>
          </p:cNvPr>
          <p:cNvSpPr/>
          <p:nvPr/>
        </p:nvSpPr>
        <p:spPr>
          <a:xfrm>
            <a:off x="497881" y="2328439"/>
            <a:ext cx="5472000" cy="540000"/>
          </a:xfrm>
          <a:prstGeom prst="rect">
            <a:avLst/>
          </a:prstGeom>
          <a:noFill/>
          <a:ln>
            <a:solidFill>
              <a:srgbClr val="D0D5D8"/>
            </a:solidFill>
          </a:ln>
        </p:spPr>
        <p:txBody>
          <a:bodyPr wrap="square" lIns="216000" rtlCol="0" anchor="ctr"/>
          <a:lstStyle/>
          <a:p>
            <a:pPr marL="0" indent="0">
              <a:buNone/>
            </a:pPr>
            <a:r>
              <a:rPr lang="fr-FR" sz="1400" noProof="0" dirty="0">
                <a:solidFill>
                  <a:srgbClr val="10243B"/>
                </a:solidFill>
                <a:latin typeface="Aptos" panose="020B0004020202020204" pitchFamily="34" charset="0"/>
                <a:ea typeface="Calibri" pitchFamily="34" charset="-122"/>
                <a:cs typeface="Calibri" pitchFamily="34" charset="-120"/>
              </a:rPr>
              <a:t>• Usurpation du poste de contrôle</a:t>
            </a:r>
            <a:endParaRPr lang="fr-FR" sz="1400" noProof="0" dirty="0">
              <a:latin typeface="Aptos" panose="020B0004020202020204" pitchFamily="34" charset="0"/>
            </a:endParaRPr>
          </a:p>
        </p:txBody>
      </p:sp>
      <p:sp>
        <p:nvSpPr>
          <p:cNvPr id="18" name="Text 11">
            <a:extLst>
              <a:ext uri="{FF2B5EF4-FFF2-40B4-BE49-F238E27FC236}">
                <a16:creationId xmlns:a16="http://schemas.microsoft.com/office/drawing/2014/main" id="{FE11718C-BE38-AD86-43F6-F38687D04482}"/>
              </a:ext>
            </a:extLst>
          </p:cNvPr>
          <p:cNvSpPr/>
          <p:nvPr/>
        </p:nvSpPr>
        <p:spPr>
          <a:xfrm>
            <a:off x="497881" y="3730891"/>
            <a:ext cx="11196238" cy="382875"/>
          </a:xfrm>
          <a:prstGeom prst="rect">
            <a:avLst/>
          </a:prstGeom>
          <a:noFill/>
          <a:ln/>
        </p:spPr>
        <p:txBody>
          <a:bodyPr wrap="square" lIns="0" rtlCol="0" anchor="ctr"/>
          <a:lstStyle/>
          <a:p>
            <a:r>
              <a:rPr lang="fr-FR" sz="1400" noProof="0" dirty="0">
                <a:latin typeface="Aptos" panose="020B0004020202020204" pitchFamily="34" charset="0"/>
                <a:ea typeface="Calibri" pitchFamily="34" charset="-122"/>
                <a:cs typeface="Calibri" pitchFamily="34" charset="-120"/>
              </a:rPr>
              <a:t>Le défi : sécuriser les communications sans compromettre les performances opérationnelles.</a:t>
            </a:r>
          </a:p>
        </p:txBody>
      </p:sp>
      <p:sp>
        <p:nvSpPr>
          <p:cNvPr id="22" name="Text 10">
            <a:extLst>
              <a:ext uri="{FF2B5EF4-FFF2-40B4-BE49-F238E27FC236}">
                <a16:creationId xmlns:a16="http://schemas.microsoft.com/office/drawing/2014/main" id="{BDD47BF0-6D91-7C5A-0641-2FFE025CD8DB}"/>
              </a:ext>
            </a:extLst>
          </p:cNvPr>
          <p:cNvSpPr/>
          <p:nvPr/>
        </p:nvSpPr>
        <p:spPr>
          <a:xfrm>
            <a:off x="6222119" y="2328439"/>
            <a:ext cx="5472000" cy="540000"/>
          </a:xfrm>
          <a:prstGeom prst="rect">
            <a:avLst/>
          </a:prstGeom>
          <a:noFill/>
          <a:ln>
            <a:solidFill>
              <a:srgbClr val="D0D5D8"/>
            </a:solidFill>
          </a:ln>
        </p:spPr>
        <p:txBody>
          <a:bodyPr wrap="square" lIns="216000" rtlCol="0" anchor="ctr"/>
          <a:lstStyle/>
          <a:p>
            <a:pPr marL="0" indent="0">
              <a:buNone/>
            </a:pPr>
            <a:r>
              <a:rPr lang="fr-FR" sz="1400" noProof="0" dirty="0">
                <a:solidFill>
                  <a:srgbClr val="10243B"/>
                </a:solidFill>
                <a:latin typeface="Aptos" panose="020B0004020202020204" pitchFamily="34" charset="0"/>
                <a:ea typeface="Calibri" pitchFamily="34" charset="-122"/>
                <a:cs typeface="Calibri" pitchFamily="34" charset="-120"/>
              </a:rPr>
              <a:t>• Sabotage ou interruption de mission</a:t>
            </a:r>
            <a:endParaRPr lang="fr-FR" sz="1400" noProof="0" dirty="0">
              <a:latin typeface="Aptos" panose="020B0004020202020204" pitchFamily="34" charset="0"/>
            </a:endParaRPr>
          </a:p>
        </p:txBody>
      </p:sp>
      <p:sp>
        <p:nvSpPr>
          <p:cNvPr id="25" name="ZoneTexte 24">
            <a:extLst>
              <a:ext uri="{FF2B5EF4-FFF2-40B4-BE49-F238E27FC236}">
                <a16:creationId xmlns:a16="http://schemas.microsoft.com/office/drawing/2014/main" id="{984812E2-B292-87A0-4F48-18C8022F1F39}"/>
              </a:ext>
            </a:extLst>
          </p:cNvPr>
          <p:cNvSpPr txBox="1"/>
          <p:nvPr/>
        </p:nvSpPr>
        <p:spPr>
          <a:xfrm>
            <a:off x="497881" y="3013014"/>
            <a:ext cx="5472000" cy="540000"/>
          </a:xfrm>
          <a:prstGeom prst="rect">
            <a:avLst/>
          </a:prstGeom>
          <a:noFill/>
          <a:ln>
            <a:solidFill>
              <a:srgbClr val="D0D5D8"/>
            </a:solidFill>
          </a:ln>
        </p:spPr>
        <p:txBody>
          <a:bodyPr wrap="square" lIns="216000" anchor="ctr">
            <a:noAutofit/>
          </a:bodyPr>
          <a:lstStyle/>
          <a:p>
            <a:r>
              <a:rPr lang="fr-FR" sz="1400" noProof="0" dirty="0">
                <a:solidFill>
                  <a:srgbClr val="10243B"/>
                </a:solidFill>
                <a:latin typeface="Aptos" panose="020B0004020202020204" pitchFamily="34" charset="0"/>
                <a:ea typeface="Calibri" pitchFamily="34" charset="-122"/>
                <a:cs typeface="Calibri" pitchFamily="34" charset="-120"/>
              </a:rPr>
              <a:t>• Injection de commandes malveillantes</a:t>
            </a:r>
            <a:endParaRPr lang="fr-FR" sz="1400" noProof="0" dirty="0">
              <a:latin typeface="Aptos" panose="020B0004020202020204" pitchFamily="34" charset="0"/>
            </a:endParaRPr>
          </a:p>
        </p:txBody>
      </p:sp>
      <p:sp>
        <p:nvSpPr>
          <p:cNvPr id="31" name="Text 10">
            <a:extLst>
              <a:ext uri="{FF2B5EF4-FFF2-40B4-BE49-F238E27FC236}">
                <a16:creationId xmlns:a16="http://schemas.microsoft.com/office/drawing/2014/main" id="{099B662B-93C9-4E09-0D61-9BAEB308A6BB}"/>
              </a:ext>
            </a:extLst>
          </p:cNvPr>
          <p:cNvSpPr/>
          <p:nvPr/>
        </p:nvSpPr>
        <p:spPr>
          <a:xfrm>
            <a:off x="6206881" y="3013014"/>
            <a:ext cx="5472000" cy="540000"/>
          </a:xfrm>
          <a:prstGeom prst="rect">
            <a:avLst/>
          </a:prstGeom>
          <a:noFill/>
          <a:ln>
            <a:solidFill>
              <a:srgbClr val="D0D5D8"/>
            </a:solidFill>
          </a:ln>
        </p:spPr>
        <p:txBody>
          <a:bodyPr wrap="square" lIns="216000" rtlCol="0" anchor="ctr"/>
          <a:lstStyle/>
          <a:p>
            <a:r>
              <a:rPr lang="fr-FR" sz="1400" noProof="0" dirty="0">
                <a:solidFill>
                  <a:srgbClr val="0E1A2B"/>
                </a:solidFill>
                <a:latin typeface="Aptos" panose="020B0004020202020204" pitchFamily="34" charset="0"/>
                <a:ea typeface="Calibri" pitchFamily="34" charset="-122"/>
                <a:cs typeface="Calibri" pitchFamily="34" charset="-120"/>
              </a:rPr>
              <a:t>• </a:t>
            </a:r>
            <a:r>
              <a:rPr lang="fr-FR" sz="1400" noProof="0" dirty="0">
                <a:solidFill>
                  <a:srgbClr val="0E1A2B"/>
                </a:solidFill>
                <a:latin typeface="Aptos" panose="020B0004020202020204" pitchFamily="34" charset="0"/>
              </a:rPr>
              <a:t>Perte du contrôle opérationnel</a:t>
            </a:r>
          </a:p>
        </p:txBody>
      </p:sp>
      <p:sp>
        <p:nvSpPr>
          <p:cNvPr id="21" name="Text 23">
            <a:extLst>
              <a:ext uri="{FF2B5EF4-FFF2-40B4-BE49-F238E27FC236}">
                <a16:creationId xmlns:a16="http://schemas.microsoft.com/office/drawing/2014/main" id="{AF6252FF-76EF-6542-ADAC-ACD439C4BC8F}"/>
              </a:ext>
            </a:extLst>
          </p:cNvPr>
          <p:cNvSpPr/>
          <p:nvPr/>
        </p:nvSpPr>
        <p:spPr>
          <a:xfrm>
            <a:off x="578539" y="4125610"/>
            <a:ext cx="11115580" cy="2230299"/>
          </a:xfrm>
          <a:prstGeom prst="rect">
            <a:avLst/>
          </a:prstGeom>
          <a:solidFill>
            <a:srgbClr val="BFBFBF"/>
          </a:solidFill>
          <a:ln/>
        </p:spPr>
        <p:txBody>
          <a:bodyPr wrap="square" lIns="216000" rIns="0" rtlCol="0" anchor="ctr"/>
          <a:lstStyle/>
          <a:p>
            <a:pPr>
              <a:spcAft>
                <a:spcPts val="200"/>
              </a:spcAft>
            </a:pPr>
            <a:r>
              <a:rPr lang="fr-FR" sz="1400" b="1" noProof="0" dirty="0" err="1">
                <a:solidFill>
                  <a:srgbClr val="0E1A2B"/>
                </a:solidFill>
                <a:latin typeface="Aptos" panose="020B0004020202020204" pitchFamily="34" charset="0"/>
                <a:ea typeface="Calibri" pitchFamily="34" charset="-122"/>
                <a:cs typeface="Calibri" pitchFamily="34" charset="-120"/>
              </a:rPr>
              <a:t>Protect</a:t>
            </a:r>
            <a:r>
              <a:rPr lang="fr-FR" sz="1400" b="1" noProof="0" dirty="0">
                <a:solidFill>
                  <a:srgbClr val="0E1A2B"/>
                </a:solidFill>
                <a:latin typeface="Aptos" panose="020B0004020202020204" pitchFamily="34" charset="0"/>
                <a:ea typeface="Calibri" pitchFamily="34" charset="-122"/>
                <a:cs typeface="Calibri" pitchFamily="34" charset="-120"/>
              </a:rPr>
              <a:t> &amp; Stream </a:t>
            </a:r>
          </a:p>
          <a:p>
            <a:r>
              <a:rPr lang="fr-FR" sz="1400" dirty="0">
                <a:solidFill>
                  <a:srgbClr val="0E1A2B"/>
                </a:solidFill>
                <a:latin typeface="Aptos" panose="020B0004020202020204" pitchFamily="34" charset="0"/>
                <a:ea typeface="Calibri" pitchFamily="34" charset="-122"/>
                <a:cs typeface="Calibri" pitchFamily="34" charset="-120"/>
              </a:rPr>
              <a:t>Interface bidirectionnelle sécurisée entre chaque drone de la flotte et le poste de commandement. </a:t>
            </a:r>
          </a:p>
          <a:p>
            <a:r>
              <a:rPr lang="fr-FR" sz="1400" b="1" dirty="0">
                <a:solidFill>
                  <a:srgbClr val="0E1A2B"/>
                </a:solidFill>
                <a:latin typeface="Aptos" panose="020B0004020202020204" pitchFamily="34" charset="0"/>
                <a:ea typeface="Calibri" pitchFamily="34" charset="-122"/>
                <a:cs typeface="Calibri" pitchFamily="34" charset="-120"/>
              </a:rPr>
              <a:t>Chiffrement temps réel, faible latence (&lt; 15 ms) , </a:t>
            </a:r>
            <a:r>
              <a:rPr lang="fr-FR" sz="1400" b="1" dirty="0" err="1">
                <a:solidFill>
                  <a:srgbClr val="0E1A2B"/>
                </a:solidFill>
                <a:latin typeface="Aptos" panose="020B0004020202020204" pitchFamily="34" charset="0"/>
                <a:ea typeface="Calibri" pitchFamily="34" charset="-122"/>
                <a:cs typeface="Calibri" pitchFamily="34" charset="-120"/>
              </a:rPr>
              <a:t>overhead</a:t>
            </a:r>
            <a:r>
              <a:rPr lang="fr-FR" sz="1400" b="1" dirty="0">
                <a:solidFill>
                  <a:srgbClr val="0E1A2B"/>
                </a:solidFill>
                <a:latin typeface="Aptos" panose="020B0004020202020204" pitchFamily="34" charset="0"/>
                <a:ea typeface="Calibri" pitchFamily="34" charset="-122"/>
                <a:cs typeface="Calibri" pitchFamily="34" charset="-120"/>
              </a:rPr>
              <a:t> &lt; 2 % sous le contrôle d’une IA générative </a:t>
            </a:r>
          </a:p>
          <a:p>
            <a:pPr>
              <a:spcAft>
                <a:spcPts val="1200"/>
              </a:spcAft>
            </a:pPr>
            <a:r>
              <a:rPr lang="fr-FR" sz="1400" dirty="0">
                <a:solidFill>
                  <a:srgbClr val="0E1A2B"/>
                </a:solidFill>
                <a:latin typeface="Aptos" panose="020B0004020202020204" pitchFamily="34" charset="0"/>
                <a:ea typeface="Calibri" pitchFamily="34" charset="-122"/>
                <a:cs typeface="Calibri" pitchFamily="34" charset="-120"/>
              </a:rPr>
              <a:t>Les communications sont authentifiées</a:t>
            </a:r>
            <a:r>
              <a:rPr lang="fr-FR" sz="1400" b="1" dirty="0">
                <a:solidFill>
                  <a:srgbClr val="0E1A2B"/>
                </a:solidFill>
                <a:latin typeface="Aptos" panose="020B0004020202020204" pitchFamily="34" charset="0"/>
                <a:ea typeface="Calibri" pitchFamily="34" charset="-122"/>
                <a:cs typeface="Calibri" pitchFamily="34" charset="-120"/>
              </a:rPr>
              <a:t>, </a:t>
            </a:r>
            <a:r>
              <a:rPr lang="fr-FR" sz="1400" dirty="0">
                <a:solidFill>
                  <a:srgbClr val="0E1A2B"/>
                </a:solidFill>
                <a:latin typeface="Aptos" panose="020B0004020202020204" pitchFamily="34" charset="0"/>
                <a:ea typeface="Calibri" pitchFamily="34" charset="-122"/>
                <a:cs typeface="Calibri" pitchFamily="34" charset="-120"/>
              </a:rPr>
              <a:t>leur intégrité contrôlée. La solution protège les flux de façon transparente pour les applications métier, les logiciels de pilotage et les systèmes de supervision en place. </a:t>
            </a:r>
            <a:endParaRPr lang="fr-FR" sz="1400" b="1" noProof="0" dirty="0">
              <a:solidFill>
                <a:srgbClr val="0E1A2B"/>
              </a:solidFill>
              <a:latin typeface="Aptos" panose="020B0004020202020204" pitchFamily="34" charset="0"/>
              <a:ea typeface="Calibri" pitchFamily="34" charset="-122"/>
              <a:cs typeface="Calibri" pitchFamily="34" charset="-120"/>
            </a:endParaRPr>
          </a:p>
          <a:p>
            <a:pPr>
              <a:spcAft>
                <a:spcPts val="200"/>
              </a:spcAft>
            </a:pPr>
            <a:r>
              <a:rPr lang="fr-FR" sz="1400" b="1" noProof="0" dirty="0">
                <a:solidFill>
                  <a:srgbClr val="0E1A2B"/>
                </a:solidFill>
                <a:latin typeface="Aptos" panose="020B0004020202020204" pitchFamily="34" charset="0"/>
                <a:ea typeface="Calibri" pitchFamily="34" charset="-122"/>
                <a:cs typeface="Calibri" pitchFamily="34" charset="-120"/>
              </a:rPr>
              <a:t>ADN L5 </a:t>
            </a:r>
          </a:p>
          <a:p>
            <a:r>
              <a:rPr lang="fr-FR" sz="1400" dirty="0">
                <a:solidFill>
                  <a:srgbClr val="0E1A2B"/>
                </a:solidFill>
                <a:latin typeface="Aptos" panose="020B0004020202020204" pitchFamily="34" charset="0"/>
                <a:ea typeface="Calibri" pitchFamily="34" charset="-122"/>
                <a:cs typeface="Calibri" pitchFamily="34" charset="-120"/>
              </a:rPr>
              <a:t>C</a:t>
            </a:r>
            <a:r>
              <a:rPr lang="fr-FR" sz="1400" noProof="0" dirty="0" err="1">
                <a:solidFill>
                  <a:srgbClr val="0E1A2B"/>
                </a:solidFill>
                <a:latin typeface="Aptos" panose="020B0004020202020204" pitchFamily="34" charset="0"/>
                <a:ea typeface="Calibri" pitchFamily="34" charset="-122"/>
                <a:cs typeface="Calibri" pitchFamily="34" charset="-120"/>
              </a:rPr>
              <a:t>omplète</a:t>
            </a:r>
            <a:r>
              <a:rPr lang="fr-FR" sz="1400" noProof="0" dirty="0">
                <a:solidFill>
                  <a:srgbClr val="0E1A2B"/>
                </a:solidFill>
                <a:latin typeface="Aptos" panose="020B0004020202020204" pitchFamily="34" charset="0"/>
                <a:ea typeface="Calibri" pitchFamily="34" charset="-122"/>
                <a:cs typeface="Calibri" pitchFamily="34" charset="-120"/>
              </a:rPr>
              <a:t> </a:t>
            </a:r>
            <a:r>
              <a:rPr lang="fr-FR" sz="1400" b="1" noProof="0" dirty="0">
                <a:solidFill>
                  <a:srgbClr val="0E1A2B"/>
                </a:solidFill>
                <a:latin typeface="Aptos" panose="020B0004020202020204" pitchFamily="34" charset="0"/>
                <a:ea typeface="Calibri" pitchFamily="34" charset="-122"/>
                <a:cs typeface="Calibri" pitchFamily="34" charset="-120"/>
              </a:rPr>
              <a:t>Protect &amp; Stream </a:t>
            </a:r>
            <a:r>
              <a:rPr lang="fr-FR" sz="1400" noProof="0" dirty="0">
                <a:solidFill>
                  <a:srgbClr val="0E1A2B"/>
                </a:solidFill>
                <a:latin typeface="Aptos" panose="020B0004020202020204" pitchFamily="34" charset="0"/>
                <a:ea typeface="Calibri" pitchFamily="34" charset="-122"/>
                <a:cs typeface="Calibri" pitchFamily="34" charset="-120"/>
              </a:rPr>
              <a:t>en augmentant les capacités de traitement en parallèle </a:t>
            </a:r>
            <a:r>
              <a:rPr lang="fr-FR" sz="1400" dirty="0">
                <a:solidFill>
                  <a:srgbClr val="0E1A2B"/>
                </a:solidFill>
                <a:latin typeface="Aptos" panose="020B0004020202020204" pitchFamily="34" charset="0"/>
                <a:ea typeface="Calibri" pitchFamily="34" charset="-122"/>
                <a:cs typeface="Calibri" pitchFamily="34" charset="-120"/>
              </a:rPr>
              <a:t>p</a:t>
            </a:r>
            <a:r>
              <a:rPr lang="fr-FR" sz="1400" noProof="0" dirty="0" err="1">
                <a:solidFill>
                  <a:srgbClr val="0E1A2B"/>
                </a:solidFill>
                <a:latin typeface="Aptos" panose="020B0004020202020204" pitchFamily="34" charset="0"/>
                <a:ea typeface="Calibri" pitchFamily="34" charset="-122"/>
                <a:cs typeface="Calibri" pitchFamily="34" charset="-120"/>
              </a:rPr>
              <a:t>our</a:t>
            </a:r>
            <a:r>
              <a:rPr lang="fr-FR" sz="1400" noProof="0" dirty="0">
                <a:solidFill>
                  <a:srgbClr val="0E1A2B"/>
                </a:solidFill>
                <a:latin typeface="Aptos" panose="020B0004020202020204" pitchFamily="34" charset="0"/>
                <a:ea typeface="Calibri" pitchFamily="34" charset="-122"/>
                <a:cs typeface="Calibri" pitchFamily="34" charset="-120"/>
              </a:rPr>
              <a:t> les architectures mobilisant un grand nombre de drones et une multiplicité de centres de commandement.</a:t>
            </a:r>
          </a:p>
        </p:txBody>
      </p:sp>
      <p:sp>
        <p:nvSpPr>
          <p:cNvPr id="62" name="Shape 21">
            <a:extLst>
              <a:ext uri="{FF2B5EF4-FFF2-40B4-BE49-F238E27FC236}">
                <a16:creationId xmlns:a16="http://schemas.microsoft.com/office/drawing/2014/main" id="{4463562F-AF60-EAFE-ED87-DBCA0750C93C}"/>
              </a:ext>
            </a:extLst>
          </p:cNvPr>
          <p:cNvSpPr/>
          <p:nvPr/>
        </p:nvSpPr>
        <p:spPr>
          <a:xfrm flipH="1">
            <a:off x="483840" y="4125610"/>
            <a:ext cx="108000" cy="2230299"/>
          </a:xfrm>
          <a:prstGeom prst="rect">
            <a:avLst/>
          </a:prstGeom>
          <a:solidFill>
            <a:srgbClr val="2175BF"/>
          </a:solidFill>
          <a:ln/>
        </p:spPr>
        <p:txBody>
          <a:bodyPr/>
          <a:lstStyle/>
          <a:p>
            <a:endParaRPr lang="fr-FR" noProof="0" dirty="0">
              <a:latin typeface="Aptos" panose="020B0004020202020204" pitchFamily="34" charset="0"/>
            </a:endParaRPr>
          </a:p>
        </p:txBody>
      </p:sp>
      <p:pic>
        <p:nvPicPr>
          <p:cNvPr id="27" name="Image 26">
            <a:extLst>
              <a:ext uri="{FF2B5EF4-FFF2-40B4-BE49-F238E27FC236}">
                <a16:creationId xmlns:a16="http://schemas.microsoft.com/office/drawing/2014/main" id="{D343CEEB-6E92-A5E8-AEC2-B84CEE80CA8F}"/>
              </a:ext>
            </a:extLst>
          </p:cNvPr>
          <p:cNvPicPr>
            <a:picLocks noChangeAspect="1"/>
          </p:cNvPicPr>
          <p:nvPr/>
        </p:nvPicPr>
        <p:blipFill>
          <a:blip r:embed="rId3"/>
          <a:stretch>
            <a:fillRect/>
          </a:stretch>
        </p:blipFill>
        <p:spPr>
          <a:xfrm>
            <a:off x="10925884" y="4060266"/>
            <a:ext cx="687577" cy="719750"/>
          </a:xfrm>
          <a:prstGeom prst="rect">
            <a:avLst/>
          </a:prstGeom>
        </p:spPr>
      </p:pic>
      <p:sp>
        <p:nvSpPr>
          <p:cNvPr id="5" name="Shape 0">
            <a:extLst>
              <a:ext uri="{FF2B5EF4-FFF2-40B4-BE49-F238E27FC236}">
                <a16:creationId xmlns:a16="http://schemas.microsoft.com/office/drawing/2014/main" id="{2340FFE8-22E0-13AA-D360-8366FE198F56}"/>
              </a:ext>
            </a:extLst>
          </p:cNvPr>
          <p:cNvSpPr/>
          <p:nvPr/>
        </p:nvSpPr>
        <p:spPr>
          <a:xfrm>
            <a:off x="0" y="0"/>
            <a:ext cx="12192000" cy="144000"/>
          </a:xfrm>
          <a:prstGeom prst="rect">
            <a:avLst/>
          </a:prstGeom>
          <a:solidFill>
            <a:srgbClr val="2175BF"/>
          </a:solidFill>
          <a:ln/>
        </p:spPr>
        <p:txBody>
          <a:bodyPr/>
          <a:lstStyle/>
          <a:p>
            <a:endParaRPr lang="fr-FR" noProof="0" dirty="0"/>
          </a:p>
        </p:txBody>
      </p:sp>
    </p:spTree>
    <p:extLst>
      <p:ext uri="{BB962C8B-B14F-4D97-AF65-F5344CB8AC3E}">
        <p14:creationId xmlns:p14="http://schemas.microsoft.com/office/powerpoint/2010/main" val="211651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4E032-E3A0-1169-D622-B7783BFE6ABA}"/>
            </a:ext>
          </a:extLst>
        </p:cNvPr>
        <p:cNvGrpSpPr/>
        <p:nvPr/>
      </p:nvGrpSpPr>
      <p:grpSpPr>
        <a:xfrm>
          <a:off x="0" y="0"/>
          <a:ext cx="0" cy="0"/>
          <a:chOff x="0" y="0"/>
          <a:chExt cx="0" cy="0"/>
        </a:xfrm>
      </p:grpSpPr>
      <p:sp>
        <p:nvSpPr>
          <p:cNvPr id="19" name="Text 15">
            <a:extLst>
              <a:ext uri="{FF2B5EF4-FFF2-40B4-BE49-F238E27FC236}">
                <a16:creationId xmlns:a16="http://schemas.microsoft.com/office/drawing/2014/main" id="{E7B39959-9335-6575-01EC-A9565770AA66}"/>
              </a:ext>
            </a:extLst>
          </p:cNvPr>
          <p:cNvSpPr/>
          <p:nvPr/>
        </p:nvSpPr>
        <p:spPr>
          <a:xfrm>
            <a:off x="7436647" y="3344363"/>
            <a:ext cx="1944000" cy="900000"/>
          </a:xfrm>
          <a:prstGeom prst="rect">
            <a:avLst/>
          </a:prstGeom>
          <a:solidFill>
            <a:srgbClr val="C8922A"/>
          </a:solidFill>
          <a:ln/>
        </p:spPr>
        <p:txBody>
          <a:bodyPr wrap="square" rtlCol="0" anchor="ctr"/>
          <a:lstStyle/>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PROTECT &amp; STREAM</a:t>
            </a:r>
            <a:endParaRPr lang="en-US" sz="1400" dirty="0">
              <a:latin typeface="Aptos" panose="020B0004020202020204" pitchFamily="34" charset="0"/>
            </a:endParaRPr>
          </a:p>
        </p:txBody>
      </p:sp>
      <p:sp>
        <p:nvSpPr>
          <p:cNvPr id="17" name="Text 6">
            <a:extLst>
              <a:ext uri="{FF2B5EF4-FFF2-40B4-BE49-F238E27FC236}">
                <a16:creationId xmlns:a16="http://schemas.microsoft.com/office/drawing/2014/main" id="{91E71959-FA9A-F7E8-0ED7-F2D10725AEFD}"/>
              </a:ext>
            </a:extLst>
          </p:cNvPr>
          <p:cNvSpPr/>
          <p:nvPr/>
        </p:nvSpPr>
        <p:spPr>
          <a:xfrm>
            <a:off x="602794" y="3344363"/>
            <a:ext cx="1944000" cy="900000"/>
          </a:xfrm>
          <a:prstGeom prst="rect">
            <a:avLst/>
          </a:prstGeom>
          <a:solidFill>
            <a:srgbClr val="1F3550"/>
          </a:solidFill>
          <a:ln/>
        </p:spPr>
        <p:txBody>
          <a:bodyPr wrap="square" rtlCol="0" anchor="ctr"/>
          <a:lstStyle/>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DRONE(S)</a:t>
            </a:r>
          </a:p>
        </p:txBody>
      </p:sp>
      <p:sp>
        <p:nvSpPr>
          <p:cNvPr id="3" name="Text 9">
            <a:extLst>
              <a:ext uri="{FF2B5EF4-FFF2-40B4-BE49-F238E27FC236}">
                <a16:creationId xmlns:a16="http://schemas.microsoft.com/office/drawing/2014/main" id="{307B452A-2286-B875-DA79-A93A1CC92374}"/>
              </a:ext>
            </a:extLst>
          </p:cNvPr>
          <p:cNvSpPr/>
          <p:nvPr/>
        </p:nvSpPr>
        <p:spPr>
          <a:xfrm>
            <a:off x="2880745" y="3344363"/>
            <a:ext cx="1944000" cy="900000"/>
          </a:xfrm>
          <a:prstGeom prst="rect">
            <a:avLst/>
          </a:prstGeom>
          <a:solidFill>
            <a:srgbClr val="C8922A"/>
          </a:solidFill>
          <a:ln/>
        </p:spPr>
        <p:txBody>
          <a:bodyPr wrap="square" rtlCol="0" anchor="ctr"/>
          <a:lstStyle/>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PROTECT &amp; STREAM</a:t>
            </a:r>
            <a:endParaRPr lang="en-US" sz="1400" dirty="0">
              <a:latin typeface="Aptos" panose="020B0004020202020204" pitchFamily="34" charset="0"/>
            </a:endParaRPr>
          </a:p>
        </p:txBody>
      </p:sp>
      <p:sp>
        <p:nvSpPr>
          <p:cNvPr id="18" name="Text 12">
            <a:extLst>
              <a:ext uri="{FF2B5EF4-FFF2-40B4-BE49-F238E27FC236}">
                <a16:creationId xmlns:a16="http://schemas.microsoft.com/office/drawing/2014/main" id="{30779883-07FE-ACC8-9F5E-B4BCB3B08273}"/>
              </a:ext>
            </a:extLst>
          </p:cNvPr>
          <p:cNvSpPr/>
          <p:nvPr/>
        </p:nvSpPr>
        <p:spPr>
          <a:xfrm>
            <a:off x="5158696" y="3344363"/>
            <a:ext cx="1944000" cy="900000"/>
          </a:xfrm>
          <a:prstGeom prst="rect">
            <a:avLst/>
          </a:prstGeom>
          <a:solidFill>
            <a:srgbClr val="B5462F"/>
          </a:solidFill>
          <a:ln/>
        </p:spPr>
        <p:txBody>
          <a:bodyPr wrap="square" rtlCol="0" anchor="ctr"/>
          <a:lstStyle/>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RÉSEAU</a:t>
            </a:r>
          </a:p>
          <a:p>
            <a:pPr marL="0" indent="0" algn="ctr">
              <a:buNone/>
            </a:pPr>
            <a:r>
              <a:rPr lang="en-US" sz="1400" dirty="0">
                <a:solidFill>
                  <a:srgbClr val="FFFFFF"/>
                </a:solidFill>
                <a:latin typeface="Aptos" panose="020B0004020202020204" pitchFamily="34" charset="0"/>
                <a:cs typeface="Calibri" pitchFamily="34" charset="-120"/>
              </a:rPr>
              <a:t>Zone </a:t>
            </a:r>
            <a:r>
              <a:rPr lang="fr-FR" sz="1400" noProof="0" dirty="0">
                <a:solidFill>
                  <a:srgbClr val="FFFFFF"/>
                </a:solidFill>
                <a:latin typeface="Aptos" panose="020B0004020202020204" pitchFamily="34" charset="0"/>
                <a:cs typeface="Calibri" pitchFamily="34" charset="-120"/>
              </a:rPr>
              <a:t>contestée</a:t>
            </a:r>
            <a:endParaRPr lang="en-US" sz="1400" dirty="0">
              <a:latin typeface="Aptos" panose="020B0004020202020204" pitchFamily="34" charset="0"/>
            </a:endParaRPr>
          </a:p>
        </p:txBody>
      </p:sp>
      <p:sp>
        <p:nvSpPr>
          <p:cNvPr id="20" name="Text 18">
            <a:extLst>
              <a:ext uri="{FF2B5EF4-FFF2-40B4-BE49-F238E27FC236}">
                <a16:creationId xmlns:a16="http://schemas.microsoft.com/office/drawing/2014/main" id="{9E30C95D-55A8-8414-00DB-13C8F6FFEA52}"/>
              </a:ext>
            </a:extLst>
          </p:cNvPr>
          <p:cNvSpPr/>
          <p:nvPr/>
        </p:nvSpPr>
        <p:spPr>
          <a:xfrm>
            <a:off x="9714600" y="3344363"/>
            <a:ext cx="1944000" cy="900000"/>
          </a:xfrm>
          <a:prstGeom prst="rect">
            <a:avLst/>
          </a:prstGeom>
          <a:solidFill>
            <a:srgbClr val="1F3550"/>
          </a:solidFill>
          <a:ln/>
        </p:spPr>
        <p:txBody>
          <a:bodyPr wrap="square" rtlCol="0" anchor="ctr"/>
          <a:lstStyle/>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CENTRE(S)  DE</a:t>
            </a:r>
          </a:p>
          <a:p>
            <a:pPr marL="0" indent="0" algn="ctr">
              <a:buNone/>
            </a:pPr>
            <a:r>
              <a:rPr lang="en-US" sz="1400" b="1" dirty="0">
                <a:solidFill>
                  <a:srgbClr val="FFFFFF"/>
                </a:solidFill>
                <a:latin typeface="Aptos" panose="020B0004020202020204" pitchFamily="34" charset="0"/>
                <a:ea typeface="Calibri" pitchFamily="34" charset="-122"/>
                <a:cs typeface="Calibri" pitchFamily="34" charset="-120"/>
              </a:rPr>
              <a:t>COMMANDEMENT</a:t>
            </a:r>
          </a:p>
        </p:txBody>
      </p:sp>
      <p:sp>
        <p:nvSpPr>
          <p:cNvPr id="5" name="Text 0">
            <a:extLst>
              <a:ext uri="{FF2B5EF4-FFF2-40B4-BE49-F238E27FC236}">
                <a16:creationId xmlns:a16="http://schemas.microsoft.com/office/drawing/2014/main" id="{A846DEB3-15AB-69FC-D125-CE26DACA202A}"/>
              </a:ext>
            </a:extLst>
          </p:cNvPr>
          <p:cNvSpPr/>
          <p:nvPr/>
        </p:nvSpPr>
        <p:spPr>
          <a:xfrm>
            <a:off x="594360" y="525780"/>
            <a:ext cx="10794380" cy="502920"/>
          </a:xfrm>
          <a:prstGeom prst="rect">
            <a:avLst/>
          </a:prstGeom>
          <a:noFill/>
          <a:ln/>
        </p:spPr>
        <p:txBody>
          <a:bodyPr wrap="square" lIns="0" rtlCol="0" anchor="ctr"/>
          <a:lstStyle/>
          <a:p>
            <a:pPr marL="0" indent="0">
              <a:buNone/>
            </a:pPr>
            <a:r>
              <a:rPr lang="fr-FR" sz="2000" b="1" dirty="0">
                <a:solidFill>
                  <a:srgbClr val="10243B"/>
                </a:solidFill>
                <a:latin typeface="Georgia" pitchFamily="34" charset="0"/>
                <a:ea typeface="Georgia" pitchFamily="34" charset="-122"/>
                <a:cs typeface="Georgia" pitchFamily="34" charset="-120"/>
              </a:rPr>
              <a:t>Fonctionnement </a:t>
            </a:r>
            <a:r>
              <a:rPr lang="en-US" sz="2000" b="1" dirty="0">
                <a:solidFill>
                  <a:srgbClr val="10243B"/>
                </a:solidFill>
                <a:latin typeface="Georgia" pitchFamily="34" charset="0"/>
                <a:ea typeface="Georgia" pitchFamily="34" charset="-122"/>
                <a:cs typeface="Georgia" pitchFamily="34" charset="-120"/>
              </a:rPr>
              <a:t>de Protect &amp; Stream</a:t>
            </a:r>
            <a:endParaRPr lang="en-US" sz="2000" dirty="0"/>
          </a:p>
        </p:txBody>
      </p:sp>
      <p:sp>
        <p:nvSpPr>
          <p:cNvPr id="9" name="Text 2">
            <a:extLst>
              <a:ext uri="{FF2B5EF4-FFF2-40B4-BE49-F238E27FC236}">
                <a16:creationId xmlns:a16="http://schemas.microsoft.com/office/drawing/2014/main" id="{2B444EC4-0F38-0E04-A128-12B80CFFFC30}"/>
              </a:ext>
            </a:extLst>
          </p:cNvPr>
          <p:cNvSpPr/>
          <p:nvPr/>
        </p:nvSpPr>
        <p:spPr>
          <a:xfrm>
            <a:off x="594360" y="1120838"/>
            <a:ext cx="11064240" cy="1462343"/>
          </a:xfrm>
          <a:prstGeom prst="rect">
            <a:avLst/>
          </a:prstGeom>
          <a:noFill/>
          <a:ln/>
        </p:spPr>
        <p:txBody>
          <a:bodyPr wrap="square" lIns="0" rtlCol="0" anchor="ctr"/>
          <a:lstStyle/>
          <a:p>
            <a:pPr>
              <a:lnSpc>
                <a:spcPts val="1700"/>
              </a:lnSpc>
              <a:spcAft>
                <a:spcPts val="200"/>
              </a:spcAft>
            </a:pPr>
            <a:r>
              <a:rPr lang="en-US" sz="1600" b="1" dirty="0">
                <a:solidFill>
                  <a:srgbClr val="3E6E8E"/>
                </a:solidFill>
                <a:latin typeface="Aptos" panose="020B0004020202020204" pitchFamily="34" charset="0"/>
                <a:cs typeface="Calibri" pitchFamily="34" charset="-120"/>
              </a:rPr>
              <a:t>Flux Drone → Centre de </a:t>
            </a:r>
            <a:r>
              <a:rPr lang="fr-FR" sz="1600" b="1" dirty="0">
                <a:solidFill>
                  <a:srgbClr val="3E6E8E"/>
                </a:solidFill>
                <a:latin typeface="Aptos" panose="020B0004020202020204" pitchFamily="34" charset="0"/>
                <a:cs typeface="Calibri" pitchFamily="34" charset="-120"/>
              </a:rPr>
              <a:t>commandement</a:t>
            </a:r>
          </a:p>
          <a:p>
            <a:pPr>
              <a:lnSpc>
                <a:spcPts val="1700"/>
              </a:lnSpc>
            </a:pPr>
            <a:r>
              <a:rPr lang="fr-FR" sz="1400" dirty="0">
                <a:solidFill>
                  <a:srgbClr val="10243B"/>
                </a:solidFill>
                <a:latin typeface="Aptos" panose="020B0004020202020204" pitchFamily="34" charset="0"/>
                <a:ea typeface="Calibri" pitchFamily="34" charset="-122"/>
                <a:cs typeface="Calibri" pitchFamily="34" charset="-120"/>
              </a:rPr>
              <a:t>Chaque drone transmet en continu différents flux (vidéo HD/IR, coordonnées GPS, télémétrie, données issues des capteurs et des informations de navigation) vers le(s) poste(s) de commandement. Sur le drone Protect &amp; Stream chiffre en temps réel chaque flux et protège l’intégrité des paquets avant transmission.</a:t>
            </a:r>
            <a:r>
              <a:rPr lang="en-US" sz="1400" dirty="0">
                <a:solidFill>
                  <a:srgbClr val="10243B"/>
                </a:solidFill>
                <a:latin typeface="Aptos" panose="020B0004020202020204" pitchFamily="34" charset="0"/>
                <a:ea typeface="Calibri" pitchFamily="34" charset="-122"/>
                <a:cs typeface="Calibri" pitchFamily="34" charset="-120"/>
              </a:rPr>
              <a:t> </a:t>
            </a:r>
          </a:p>
          <a:p>
            <a:pPr>
              <a:lnSpc>
                <a:spcPts val="1700"/>
              </a:lnSpc>
            </a:pPr>
            <a:r>
              <a:rPr lang="fr-FR" sz="1400" dirty="0">
                <a:solidFill>
                  <a:srgbClr val="10243B"/>
                </a:solidFill>
                <a:latin typeface="Aptos" panose="020B0004020202020204" pitchFamily="34" charset="0"/>
                <a:ea typeface="Calibri" pitchFamily="34" charset="-122"/>
                <a:cs typeface="Calibri" pitchFamily="34" charset="-120"/>
              </a:rPr>
              <a:t>Au niveau du (des) poste(s) de commandement, Protect &amp; Stream authentifie l'émetteur, vérifie l'intégrité des données reçues, puis les déchiffre pour exploitation opérationnelle.</a:t>
            </a:r>
            <a:endParaRPr lang="en-US" sz="1400" dirty="0">
              <a:solidFill>
                <a:srgbClr val="10243B"/>
              </a:solidFill>
              <a:latin typeface="Aptos" panose="020B0004020202020204" pitchFamily="34" charset="0"/>
              <a:ea typeface="Calibri" pitchFamily="34" charset="-122"/>
              <a:cs typeface="Calibri" pitchFamily="34" charset="-120"/>
            </a:endParaRPr>
          </a:p>
        </p:txBody>
      </p:sp>
      <p:sp>
        <p:nvSpPr>
          <p:cNvPr id="13" name="Text 4">
            <a:extLst>
              <a:ext uri="{FF2B5EF4-FFF2-40B4-BE49-F238E27FC236}">
                <a16:creationId xmlns:a16="http://schemas.microsoft.com/office/drawing/2014/main" id="{3D514246-A8F8-304D-9AD6-E65F62443EA5}"/>
              </a:ext>
            </a:extLst>
          </p:cNvPr>
          <p:cNvSpPr/>
          <p:nvPr/>
        </p:nvSpPr>
        <p:spPr>
          <a:xfrm>
            <a:off x="602792" y="2843743"/>
            <a:ext cx="11055807" cy="408482"/>
          </a:xfrm>
          <a:prstGeom prst="rect">
            <a:avLst/>
          </a:prstGeom>
          <a:solidFill>
            <a:srgbClr val="1F3550"/>
          </a:solidFill>
          <a:ln/>
        </p:spPr>
        <p:txBody>
          <a:bodyPr wrap="square" lIns="216000" rtlCol="0" anchor="ctr"/>
          <a:lstStyle/>
          <a:p>
            <a:pPr marL="0" indent="0">
              <a:buNone/>
            </a:pPr>
            <a:r>
              <a:rPr lang="en-US" sz="1400" b="1" kern="0" spc="200" dirty="0">
                <a:solidFill>
                  <a:srgbClr val="FFFFFF"/>
                </a:solidFill>
                <a:latin typeface="Aptos" panose="020B0004020202020204" pitchFamily="34" charset="0"/>
                <a:ea typeface="Calibri" pitchFamily="34" charset="-122"/>
                <a:cs typeface="Calibri" pitchFamily="34" charset="-120"/>
              </a:rPr>
              <a:t>FLUX MONTANT</a:t>
            </a:r>
            <a:endParaRPr lang="en-US" sz="1400" dirty="0">
              <a:latin typeface="Aptos" panose="020B0004020202020204" pitchFamily="34" charset="0"/>
            </a:endParaRPr>
          </a:p>
        </p:txBody>
      </p:sp>
      <p:sp>
        <p:nvSpPr>
          <p:cNvPr id="80" name="Text 25">
            <a:extLst>
              <a:ext uri="{FF2B5EF4-FFF2-40B4-BE49-F238E27FC236}">
                <a16:creationId xmlns:a16="http://schemas.microsoft.com/office/drawing/2014/main" id="{4B79916B-55DC-26AC-45C7-FEF2C0F323FF}"/>
              </a:ext>
            </a:extLst>
          </p:cNvPr>
          <p:cNvSpPr/>
          <p:nvPr/>
        </p:nvSpPr>
        <p:spPr>
          <a:xfrm>
            <a:off x="594360" y="4452620"/>
            <a:ext cx="10794380" cy="365760"/>
          </a:xfrm>
          <a:prstGeom prst="rect">
            <a:avLst/>
          </a:prstGeom>
          <a:noFill/>
          <a:ln/>
        </p:spPr>
        <p:txBody>
          <a:bodyPr wrap="square" lIns="0" rtlCol="0" anchor="ctr"/>
          <a:lstStyle/>
          <a:p>
            <a:pPr marL="0" indent="0">
              <a:buNone/>
            </a:pPr>
            <a:endParaRPr lang="en-US" sz="1600" dirty="0">
              <a:latin typeface="Aptos" panose="020B0004020202020204" pitchFamily="34" charset="0"/>
            </a:endParaRPr>
          </a:p>
        </p:txBody>
      </p:sp>
      <p:sp>
        <p:nvSpPr>
          <p:cNvPr id="82" name="Text 26">
            <a:extLst>
              <a:ext uri="{FF2B5EF4-FFF2-40B4-BE49-F238E27FC236}">
                <a16:creationId xmlns:a16="http://schemas.microsoft.com/office/drawing/2014/main" id="{D37F6CC5-A009-43B3-C386-ACBA8B515E20}"/>
              </a:ext>
            </a:extLst>
          </p:cNvPr>
          <p:cNvSpPr/>
          <p:nvPr/>
        </p:nvSpPr>
        <p:spPr>
          <a:xfrm>
            <a:off x="594360" y="4472786"/>
            <a:ext cx="11064240" cy="777240"/>
          </a:xfrm>
          <a:prstGeom prst="rect">
            <a:avLst/>
          </a:prstGeom>
          <a:noFill/>
          <a:ln/>
        </p:spPr>
        <p:txBody>
          <a:bodyPr wrap="square" lIns="0" rtlCol="0" anchor="ctr"/>
          <a:lstStyle/>
          <a:p>
            <a:pPr>
              <a:lnSpc>
                <a:spcPts val="1650"/>
              </a:lnSpc>
              <a:spcAft>
                <a:spcPts val="200"/>
              </a:spcAft>
            </a:pPr>
            <a:r>
              <a:rPr lang="en-US" sz="1600" b="1" dirty="0">
                <a:solidFill>
                  <a:srgbClr val="3E6E8E"/>
                </a:solidFill>
                <a:latin typeface="Aptos" panose="020B0004020202020204" pitchFamily="34" charset="0"/>
                <a:ea typeface="Calibri" pitchFamily="34" charset="-122"/>
                <a:cs typeface="Calibri" pitchFamily="34" charset="-120"/>
              </a:rPr>
              <a:t>Flux Centre de </a:t>
            </a:r>
            <a:r>
              <a:rPr lang="en-US" sz="1600" b="1" dirty="0" err="1">
                <a:solidFill>
                  <a:srgbClr val="3E6E8E"/>
                </a:solidFill>
                <a:latin typeface="Aptos" panose="020B0004020202020204" pitchFamily="34" charset="0"/>
                <a:ea typeface="Calibri" pitchFamily="34" charset="-122"/>
                <a:cs typeface="Calibri" pitchFamily="34" charset="-120"/>
              </a:rPr>
              <a:t>commandement</a:t>
            </a:r>
            <a:r>
              <a:rPr lang="en-US" sz="1600" b="1" dirty="0">
                <a:solidFill>
                  <a:srgbClr val="3E6E8E"/>
                </a:solidFill>
                <a:latin typeface="Aptos" panose="020B0004020202020204" pitchFamily="34" charset="0"/>
                <a:ea typeface="Calibri" pitchFamily="34" charset="-122"/>
                <a:cs typeface="Calibri" pitchFamily="34" charset="-120"/>
              </a:rPr>
              <a:t> → Drone</a:t>
            </a:r>
            <a:endParaRPr lang="en-US" sz="1600" dirty="0">
              <a:latin typeface="Aptos" panose="020B0004020202020204" pitchFamily="34" charset="0"/>
            </a:endParaRPr>
          </a:p>
          <a:p>
            <a:pPr>
              <a:lnSpc>
                <a:spcPts val="1650"/>
              </a:lnSpc>
            </a:pPr>
            <a:r>
              <a:rPr lang="fr-FR" sz="1400" dirty="0">
                <a:solidFill>
                  <a:srgbClr val="10243B"/>
                </a:solidFill>
                <a:latin typeface="Aptos" panose="020B0004020202020204" pitchFamily="34" charset="0"/>
                <a:ea typeface="Calibri" pitchFamily="34" charset="-122"/>
                <a:cs typeface="Calibri" pitchFamily="34" charset="-120"/>
              </a:rPr>
              <a:t>Les ordres de pilotage, les modifications de trajectoire, l'activation des capteurs ou les mises à jour de paramètres suivent le même cheminement sécurisé en sens inverse. Toute commande non authentifiée est automatiquement rejetée par Protect &amp; Stream.</a:t>
            </a:r>
            <a:endParaRPr lang="en-US" sz="1400" dirty="0">
              <a:solidFill>
                <a:srgbClr val="10243B"/>
              </a:solidFill>
              <a:latin typeface="Aptos" panose="020B0004020202020204" pitchFamily="34" charset="0"/>
              <a:ea typeface="Calibri" pitchFamily="34" charset="-122"/>
              <a:cs typeface="Calibri" pitchFamily="34" charset="-120"/>
            </a:endParaRPr>
          </a:p>
        </p:txBody>
      </p:sp>
      <p:sp>
        <p:nvSpPr>
          <p:cNvPr id="86" name="Text 28">
            <a:extLst>
              <a:ext uri="{FF2B5EF4-FFF2-40B4-BE49-F238E27FC236}">
                <a16:creationId xmlns:a16="http://schemas.microsoft.com/office/drawing/2014/main" id="{7181F84F-9C65-41C7-A973-18E3B26B7779}"/>
              </a:ext>
            </a:extLst>
          </p:cNvPr>
          <p:cNvSpPr/>
          <p:nvPr/>
        </p:nvSpPr>
        <p:spPr>
          <a:xfrm>
            <a:off x="684314" y="5458460"/>
            <a:ext cx="10974286" cy="822960"/>
          </a:xfrm>
          <a:prstGeom prst="rect">
            <a:avLst/>
          </a:prstGeom>
          <a:solidFill>
            <a:srgbClr val="BFBFBF"/>
          </a:solidFill>
          <a:ln/>
        </p:spPr>
        <p:txBody>
          <a:bodyPr wrap="square" lIns="216000" rtlCol="0" anchor="ctr"/>
          <a:lstStyle/>
          <a:p>
            <a:pPr>
              <a:spcAft>
                <a:spcPts val="200"/>
              </a:spcAft>
            </a:pPr>
            <a:r>
              <a:rPr lang="fr-FR" sz="1400" b="1" dirty="0">
                <a:solidFill>
                  <a:srgbClr val="0E1A2B"/>
                </a:solidFill>
                <a:latin typeface="Aptos" panose="020B0004020202020204" pitchFamily="34" charset="0"/>
              </a:rPr>
              <a:t>Protect &amp; Stream </a:t>
            </a:r>
          </a:p>
          <a:p>
            <a:r>
              <a:rPr lang="fr-FR" sz="1400" dirty="0">
                <a:solidFill>
                  <a:srgbClr val="0E1A2B"/>
                </a:solidFill>
                <a:latin typeface="Aptos" panose="020B0004020202020204" pitchFamily="34" charset="0"/>
              </a:rPr>
              <a:t>Interface bidirectionnelle sécurisée entre chaque drone et le(s) poste(s) de commandement. </a:t>
            </a:r>
          </a:p>
          <a:p>
            <a:r>
              <a:rPr lang="fr-FR" sz="1400" dirty="0">
                <a:solidFill>
                  <a:srgbClr val="0E1A2B"/>
                </a:solidFill>
                <a:latin typeface="Aptos" panose="020B0004020202020204" pitchFamily="34" charset="0"/>
              </a:rPr>
              <a:t>Chaque échange est authentifié, chiffré, son intégrité vérifiée avant d'être mis à a disposition des systèmes opérationnels.</a:t>
            </a:r>
            <a:endParaRPr lang="en-US" sz="1350" dirty="0">
              <a:solidFill>
                <a:srgbClr val="0E1A2B"/>
              </a:solidFill>
              <a:latin typeface="Aptos" panose="020B0004020202020204" pitchFamily="34" charset="0"/>
            </a:endParaRPr>
          </a:p>
        </p:txBody>
      </p:sp>
      <p:sp>
        <p:nvSpPr>
          <p:cNvPr id="4" name="Shape 21">
            <a:extLst>
              <a:ext uri="{FF2B5EF4-FFF2-40B4-BE49-F238E27FC236}">
                <a16:creationId xmlns:a16="http://schemas.microsoft.com/office/drawing/2014/main" id="{D79DCFE7-DCF7-4DFF-0161-7E77CC40ECAD}"/>
              </a:ext>
            </a:extLst>
          </p:cNvPr>
          <p:cNvSpPr/>
          <p:nvPr/>
        </p:nvSpPr>
        <p:spPr>
          <a:xfrm>
            <a:off x="602793" y="5458460"/>
            <a:ext cx="108000" cy="822960"/>
          </a:xfrm>
          <a:prstGeom prst="rect">
            <a:avLst/>
          </a:prstGeom>
          <a:solidFill>
            <a:srgbClr val="2175BF"/>
          </a:solidFill>
          <a:ln/>
        </p:spPr>
        <p:txBody>
          <a:bodyPr lIns="216000"/>
          <a:lstStyle/>
          <a:p>
            <a:endParaRPr lang="fr-FR">
              <a:latin typeface="Aptos" panose="020B0004020202020204" pitchFamily="34" charset="0"/>
            </a:endParaRPr>
          </a:p>
        </p:txBody>
      </p:sp>
      <p:cxnSp>
        <p:nvCxnSpPr>
          <p:cNvPr id="23" name="Connecteur droit avec flèche 22">
            <a:extLst>
              <a:ext uri="{FF2B5EF4-FFF2-40B4-BE49-F238E27FC236}">
                <a16:creationId xmlns:a16="http://schemas.microsoft.com/office/drawing/2014/main" id="{B4842924-D600-C15F-D044-F50C0D8DA5BF}"/>
              </a:ext>
            </a:extLst>
          </p:cNvPr>
          <p:cNvCxnSpPr>
            <a:cxnSpLocks/>
            <a:stCxn id="17" idx="3"/>
            <a:endCxn id="3" idx="1"/>
          </p:cNvCxnSpPr>
          <p:nvPr/>
        </p:nvCxnSpPr>
        <p:spPr>
          <a:xfrm>
            <a:off x="2546794" y="3794363"/>
            <a:ext cx="333951" cy="0"/>
          </a:xfrm>
          <a:prstGeom prst="straightConnector1">
            <a:avLst/>
          </a:prstGeom>
          <a:ln w="38100" cap="flat" cmpd="sng" algn="ctr">
            <a:solidFill>
              <a:srgbClr val="1F35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6" name="Connecteur droit avec flèche 25">
            <a:extLst>
              <a:ext uri="{FF2B5EF4-FFF2-40B4-BE49-F238E27FC236}">
                <a16:creationId xmlns:a16="http://schemas.microsoft.com/office/drawing/2014/main" id="{C2F8899F-FD0F-B832-89B1-D333DCFEF308}"/>
              </a:ext>
            </a:extLst>
          </p:cNvPr>
          <p:cNvCxnSpPr>
            <a:cxnSpLocks/>
            <a:stCxn id="3" idx="3"/>
            <a:endCxn id="18" idx="1"/>
          </p:cNvCxnSpPr>
          <p:nvPr/>
        </p:nvCxnSpPr>
        <p:spPr>
          <a:xfrm>
            <a:off x="4824745" y="3794363"/>
            <a:ext cx="333951" cy="0"/>
          </a:xfrm>
          <a:prstGeom prst="straightConnector1">
            <a:avLst/>
          </a:prstGeom>
          <a:ln w="38100" cap="flat" cmpd="sng" algn="ctr">
            <a:solidFill>
              <a:srgbClr val="1F35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Connecteur droit avec flèche 29">
            <a:extLst>
              <a:ext uri="{FF2B5EF4-FFF2-40B4-BE49-F238E27FC236}">
                <a16:creationId xmlns:a16="http://schemas.microsoft.com/office/drawing/2014/main" id="{D5818F3E-5CAC-5BB7-A705-7047527FE23A}"/>
              </a:ext>
            </a:extLst>
          </p:cNvPr>
          <p:cNvCxnSpPr>
            <a:cxnSpLocks/>
            <a:stCxn id="18" idx="3"/>
            <a:endCxn id="19" idx="1"/>
          </p:cNvCxnSpPr>
          <p:nvPr/>
        </p:nvCxnSpPr>
        <p:spPr>
          <a:xfrm>
            <a:off x="7102696" y="3794363"/>
            <a:ext cx="333951" cy="0"/>
          </a:xfrm>
          <a:prstGeom prst="straightConnector1">
            <a:avLst/>
          </a:prstGeom>
          <a:ln w="38100" cap="flat" cmpd="sng" algn="ctr">
            <a:solidFill>
              <a:srgbClr val="1F35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4" name="Connecteur droit avec flèche 33">
            <a:extLst>
              <a:ext uri="{FF2B5EF4-FFF2-40B4-BE49-F238E27FC236}">
                <a16:creationId xmlns:a16="http://schemas.microsoft.com/office/drawing/2014/main" id="{0B0FAA39-52F7-9514-35FE-BC4930CFA8F6}"/>
              </a:ext>
            </a:extLst>
          </p:cNvPr>
          <p:cNvCxnSpPr>
            <a:cxnSpLocks/>
            <a:stCxn id="19" idx="3"/>
            <a:endCxn id="20" idx="1"/>
          </p:cNvCxnSpPr>
          <p:nvPr/>
        </p:nvCxnSpPr>
        <p:spPr>
          <a:xfrm>
            <a:off x="9380647" y="3794363"/>
            <a:ext cx="333953" cy="0"/>
          </a:xfrm>
          <a:prstGeom prst="straightConnector1">
            <a:avLst/>
          </a:prstGeom>
          <a:ln w="38100" cap="flat" cmpd="sng" algn="ctr">
            <a:solidFill>
              <a:srgbClr val="1F355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Shape 0">
            <a:extLst>
              <a:ext uri="{FF2B5EF4-FFF2-40B4-BE49-F238E27FC236}">
                <a16:creationId xmlns:a16="http://schemas.microsoft.com/office/drawing/2014/main" id="{D5BC2805-EA7A-2B58-95B0-FE13BDA66BB2}"/>
              </a:ext>
            </a:extLst>
          </p:cNvPr>
          <p:cNvSpPr/>
          <p:nvPr/>
        </p:nvSpPr>
        <p:spPr>
          <a:xfrm>
            <a:off x="0" y="0"/>
            <a:ext cx="12192000" cy="144000"/>
          </a:xfrm>
          <a:prstGeom prst="rect">
            <a:avLst/>
          </a:prstGeom>
          <a:solidFill>
            <a:srgbClr val="2175BF"/>
          </a:solidFill>
          <a:ln/>
        </p:spPr>
        <p:txBody>
          <a:bodyPr/>
          <a:lstStyle/>
          <a:p>
            <a:endParaRPr lang="fr-FR" noProof="0" dirty="0"/>
          </a:p>
        </p:txBody>
      </p:sp>
    </p:spTree>
    <p:extLst>
      <p:ext uri="{BB962C8B-B14F-4D97-AF65-F5344CB8AC3E}">
        <p14:creationId xmlns:p14="http://schemas.microsoft.com/office/powerpoint/2010/main" val="2309248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p:cNvSpPr/>
          <p:nvPr/>
        </p:nvSpPr>
        <p:spPr>
          <a:xfrm>
            <a:off x="595224" y="635309"/>
            <a:ext cx="10972800" cy="502920"/>
          </a:xfrm>
          <a:prstGeom prst="rect">
            <a:avLst/>
          </a:prstGeom>
          <a:noFill/>
          <a:ln/>
        </p:spPr>
        <p:txBody>
          <a:bodyPr wrap="square" lIns="0" rtlCol="0" anchor="ctr"/>
          <a:lstStyle/>
          <a:p>
            <a:r>
              <a:rPr lang="en-US" sz="2000" b="1" dirty="0">
                <a:solidFill>
                  <a:srgbClr val="10243B"/>
                </a:solidFill>
                <a:latin typeface="Georgia" pitchFamily="34" charset="0"/>
              </a:rPr>
              <a:t>SCHÉMA 1 -  </a:t>
            </a:r>
            <a:r>
              <a:rPr lang="fr-FR" sz="2000" b="1" dirty="0">
                <a:solidFill>
                  <a:srgbClr val="10243B"/>
                </a:solidFill>
                <a:latin typeface="Georgia" pitchFamily="34" charset="0"/>
              </a:rPr>
              <a:t>sécurisation des communications d'une flotte de drones</a:t>
            </a:r>
            <a:endParaRPr lang="en-US" sz="2000" b="1" dirty="0">
              <a:solidFill>
                <a:srgbClr val="10243B"/>
              </a:solidFill>
              <a:latin typeface="Georgia" pitchFamily="34" charset="0"/>
            </a:endParaRPr>
          </a:p>
        </p:txBody>
      </p:sp>
      <p:sp>
        <p:nvSpPr>
          <p:cNvPr id="62" name="Caption"/>
          <p:cNvSpPr/>
          <p:nvPr/>
        </p:nvSpPr>
        <p:spPr>
          <a:xfrm>
            <a:off x="2898820" y="5054529"/>
            <a:ext cx="6200000" cy="883542"/>
          </a:xfrm>
          <a:prstGeom prst="rect">
            <a:avLst/>
          </a:prstGeom>
          <a:solidFill>
            <a:srgbClr val="D0D5D8"/>
          </a:solidFill>
          <a:ln>
            <a:noFill/>
          </a:ln>
        </p:spPr>
        <p:txBody>
          <a:bodyPr wrap="square" lIns="0" tIns="0" rIns="0" bIns="0" rtlCol="0" anchor="ctr"/>
          <a:lstStyle/>
          <a:p>
            <a:pPr marL="0" indent="0" algn="ctr">
              <a:buNone/>
            </a:pPr>
            <a:r>
              <a:rPr lang="fr-FR" sz="1600" i="1" dirty="0">
                <a:solidFill>
                  <a:srgbClr val="10243B"/>
                </a:solidFill>
                <a:latin typeface="Aptos" panose="020B0004020202020204" pitchFamily="34" charset="0"/>
              </a:rPr>
              <a:t>I</a:t>
            </a:r>
            <a:r>
              <a:rPr lang="fr-FR" sz="1600" i="1" noProof="0" dirty="0" err="1">
                <a:solidFill>
                  <a:srgbClr val="10243B"/>
                </a:solidFill>
                <a:latin typeface="Aptos" panose="020B0004020202020204" pitchFamily="34" charset="0"/>
              </a:rPr>
              <a:t>nterface</a:t>
            </a:r>
            <a:r>
              <a:rPr lang="fr-FR" sz="1600" i="1" noProof="0" dirty="0">
                <a:solidFill>
                  <a:srgbClr val="10243B"/>
                </a:solidFill>
                <a:latin typeface="Aptos" panose="020B0004020202020204" pitchFamily="34" charset="0"/>
              </a:rPr>
              <a:t> temps réel bidirectionnelle sécurisée </a:t>
            </a:r>
          </a:p>
          <a:p>
            <a:pPr marL="0" indent="0" algn="ctr">
              <a:buNone/>
            </a:pPr>
            <a:r>
              <a:rPr lang="fr-FR" sz="1600" i="1" noProof="0" dirty="0">
                <a:solidFill>
                  <a:srgbClr val="10243B"/>
                </a:solidFill>
                <a:latin typeface="Aptos" panose="020B0004020202020204" pitchFamily="34" charset="0"/>
              </a:rPr>
              <a:t>entre chaque drone et le(s) poste(s) de commandement</a:t>
            </a:r>
          </a:p>
        </p:txBody>
      </p:sp>
      <p:sp>
        <p:nvSpPr>
          <p:cNvPr id="10" name="Label flotte"/>
          <p:cNvSpPr/>
          <p:nvPr/>
        </p:nvSpPr>
        <p:spPr>
          <a:xfrm>
            <a:off x="30332" y="1842484"/>
            <a:ext cx="2791887" cy="300000"/>
          </a:xfrm>
          <a:prstGeom prst="rect">
            <a:avLst/>
          </a:prstGeom>
          <a:noFill/>
          <a:ln/>
        </p:spPr>
        <p:txBody>
          <a:bodyPr wrap="square" rtlCol="0" anchor="ctr"/>
          <a:lstStyle/>
          <a:p>
            <a:pPr marL="0" indent="0" algn="ctr">
              <a:buNone/>
            </a:pPr>
            <a:r>
              <a:rPr lang="fr-FR" sz="1600" b="1" noProof="0" dirty="0">
                <a:solidFill>
                  <a:srgbClr val="10243B"/>
                </a:solidFill>
                <a:latin typeface="Aptos" panose="020B0004020202020204" pitchFamily="34" charset="0"/>
              </a:rPr>
              <a:t>Flotte de drones</a:t>
            </a:r>
          </a:p>
        </p:txBody>
      </p:sp>
      <p:sp>
        <p:nvSpPr>
          <p:cNvPr id="20" name="Boite PS gauche"/>
          <p:cNvSpPr/>
          <p:nvPr/>
        </p:nvSpPr>
        <p:spPr>
          <a:xfrm>
            <a:off x="2898820" y="2456301"/>
            <a:ext cx="2075000" cy="1400000"/>
          </a:xfrm>
          <a:prstGeom prst="roundRect">
            <a:avLst>
              <a:gd name="adj" fmla="val 8000"/>
            </a:avLst>
          </a:prstGeom>
          <a:solidFill>
            <a:srgbClr val="1F3550"/>
          </a:solidFill>
          <a:ln>
            <a:noFill/>
          </a:ln>
        </p:spPr>
        <p:txBody>
          <a:bodyPr wrap="square" lIns="91440" rIns="91440" rtlCol="0" anchor="ctr"/>
          <a:lstStyle/>
          <a:p>
            <a:pPr marL="0" indent="0" algn="ctr">
              <a:buNone/>
            </a:pPr>
            <a:r>
              <a:rPr lang="fr-FR" sz="1600" b="1" noProof="0" dirty="0">
                <a:solidFill>
                  <a:srgbClr val="FFFFFF"/>
                </a:solidFill>
                <a:latin typeface="Aptos" panose="020B0004020202020204" pitchFamily="34" charset="0"/>
              </a:rPr>
              <a:t>Protect &amp; Stream</a:t>
            </a:r>
          </a:p>
        </p:txBody>
      </p:sp>
      <p:sp>
        <p:nvSpPr>
          <p:cNvPr id="21" name="Boite PS droite"/>
          <p:cNvSpPr/>
          <p:nvPr/>
        </p:nvSpPr>
        <p:spPr>
          <a:xfrm>
            <a:off x="7023818" y="2456301"/>
            <a:ext cx="2075001" cy="1400000"/>
          </a:xfrm>
          <a:prstGeom prst="roundRect">
            <a:avLst>
              <a:gd name="adj" fmla="val 8000"/>
            </a:avLst>
          </a:prstGeom>
          <a:solidFill>
            <a:srgbClr val="1F3550"/>
          </a:solidFill>
          <a:ln>
            <a:noFill/>
          </a:ln>
        </p:spPr>
        <p:txBody>
          <a:bodyPr wrap="square" lIns="91440" rIns="91440" rtlCol="0" anchor="ctr"/>
          <a:lstStyle/>
          <a:p>
            <a:pPr algn="ctr"/>
            <a:r>
              <a:rPr lang="fr-FR" sz="1600" b="1" dirty="0">
                <a:solidFill>
                  <a:srgbClr val="FFFFFF"/>
                </a:solidFill>
                <a:latin typeface="Aptos" panose="020B0004020202020204" pitchFamily="34" charset="0"/>
              </a:rPr>
              <a:t>Protect &amp; Stream</a:t>
            </a:r>
          </a:p>
        </p:txBody>
      </p:sp>
      <p:sp>
        <p:nvSpPr>
          <p:cNvPr id="30" name="Label reseau"/>
          <p:cNvSpPr/>
          <p:nvPr/>
        </p:nvSpPr>
        <p:spPr>
          <a:xfrm>
            <a:off x="5198820" y="1806768"/>
            <a:ext cx="1600000" cy="338554"/>
          </a:xfrm>
          <a:prstGeom prst="rect">
            <a:avLst/>
          </a:prstGeom>
          <a:noFill/>
          <a:ln/>
        </p:spPr>
        <p:txBody>
          <a:bodyPr wrap="square" rtlCol="0" anchor="b">
            <a:spAutoFit/>
          </a:bodyPr>
          <a:lstStyle/>
          <a:p>
            <a:pPr marL="0" indent="0" algn="ctr">
              <a:buNone/>
            </a:pPr>
            <a:r>
              <a:rPr lang="fr-FR" sz="1600" b="1" noProof="0" dirty="0">
                <a:solidFill>
                  <a:srgbClr val="10243B"/>
                </a:solidFill>
                <a:latin typeface="Aptos" panose="020B0004020202020204" pitchFamily="34" charset="0"/>
              </a:rPr>
              <a:t>Réseau</a:t>
            </a:r>
          </a:p>
        </p:txBody>
      </p:sp>
      <p:cxnSp>
        <p:nvCxnSpPr>
          <p:cNvPr id="40" name="Fleche montante"/>
          <p:cNvCxnSpPr>
            <a:cxnSpLocks/>
          </p:cNvCxnSpPr>
          <p:nvPr/>
        </p:nvCxnSpPr>
        <p:spPr>
          <a:xfrm>
            <a:off x="4973820" y="3011104"/>
            <a:ext cx="2049998" cy="0"/>
          </a:xfrm>
          <a:prstGeom prst="straightConnector1">
            <a:avLst/>
          </a:prstGeom>
          <a:ln w="28575">
            <a:solidFill>
              <a:srgbClr val="C8922A"/>
            </a:solidFill>
            <a:tailEnd type="triangle" w="lg" len="lg"/>
          </a:ln>
        </p:spPr>
      </p:cxnSp>
      <p:cxnSp>
        <p:nvCxnSpPr>
          <p:cNvPr id="41" name="Fleche descendante"/>
          <p:cNvCxnSpPr>
            <a:cxnSpLocks/>
          </p:cNvCxnSpPr>
          <p:nvPr/>
        </p:nvCxnSpPr>
        <p:spPr>
          <a:xfrm flipH="1">
            <a:off x="4973820" y="3391810"/>
            <a:ext cx="2049998" cy="0"/>
          </a:xfrm>
          <a:prstGeom prst="straightConnector1">
            <a:avLst/>
          </a:prstGeom>
          <a:ln w="28575">
            <a:solidFill>
              <a:srgbClr val="2175BF"/>
            </a:solidFill>
            <a:headEnd w="lg" len="lg"/>
            <a:tailEnd type="triangle" w="lg" len="lg"/>
          </a:ln>
        </p:spPr>
      </p:cxnSp>
      <p:cxnSp>
        <p:nvCxnSpPr>
          <p:cNvPr id="42" name="Lien flotte"/>
          <p:cNvCxnSpPr>
            <a:cxnSpLocks/>
          </p:cNvCxnSpPr>
          <p:nvPr/>
        </p:nvCxnSpPr>
        <p:spPr>
          <a:xfrm>
            <a:off x="2248820" y="3156301"/>
            <a:ext cx="650000" cy="0"/>
          </a:xfrm>
          <a:prstGeom prst="straightConnector1">
            <a:avLst/>
          </a:prstGeom>
          <a:ln w="19050">
            <a:solidFill>
              <a:srgbClr val="9AA3AD"/>
            </a:solidFill>
            <a:headEnd type="none"/>
            <a:tailEnd type="none"/>
          </a:ln>
        </p:spPr>
      </p:cxnSp>
      <p:cxnSp>
        <p:nvCxnSpPr>
          <p:cNvPr id="43" name="Lien poste"/>
          <p:cNvCxnSpPr>
            <a:cxnSpLocks/>
          </p:cNvCxnSpPr>
          <p:nvPr/>
        </p:nvCxnSpPr>
        <p:spPr>
          <a:xfrm>
            <a:off x="9098820" y="3156301"/>
            <a:ext cx="650000" cy="0"/>
          </a:xfrm>
          <a:prstGeom prst="straightConnector1">
            <a:avLst/>
          </a:prstGeom>
          <a:ln w="19050">
            <a:solidFill>
              <a:srgbClr val="9AA3AD"/>
            </a:solidFill>
            <a:headEnd type="none"/>
            <a:tailEnd type="none"/>
          </a:ln>
        </p:spPr>
      </p:cxnSp>
      <p:sp>
        <p:nvSpPr>
          <p:cNvPr id="50" name="Label poste"/>
          <p:cNvSpPr/>
          <p:nvPr/>
        </p:nvSpPr>
        <p:spPr>
          <a:xfrm>
            <a:off x="9073367" y="1874530"/>
            <a:ext cx="2870906" cy="300000"/>
          </a:xfrm>
          <a:prstGeom prst="rect">
            <a:avLst/>
          </a:prstGeom>
          <a:noFill/>
          <a:ln/>
        </p:spPr>
        <p:txBody>
          <a:bodyPr wrap="square" rtlCol="0" anchor="ctr"/>
          <a:lstStyle/>
          <a:p>
            <a:pPr marL="0" indent="0" algn="ctr">
              <a:buNone/>
            </a:pPr>
            <a:r>
              <a:rPr lang="fr-FR" sz="1600" b="1" noProof="0" dirty="0">
                <a:solidFill>
                  <a:srgbClr val="10243B"/>
                </a:solidFill>
                <a:latin typeface="Aptos" panose="020B0004020202020204" pitchFamily="34" charset="0"/>
              </a:rPr>
              <a:t>Poste(s) de commandement</a:t>
            </a:r>
          </a:p>
        </p:txBody>
      </p:sp>
      <p:pic>
        <p:nvPicPr>
          <p:cNvPr id="51" name="Ecra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48820" y="2876301"/>
            <a:ext cx="560000" cy="560000"/>
          </a:xfrm>
          <a:prstGeom prst="rect">
            <a:avLst/>
          </a:prstGeom>
        </p:spPr>
      </p:pic>
      <p:sp>
        <p:nvSpPr>
          <p:cNvPr id="6" name="Rectangle : coins arrondis 5">
            <a:extLst>
              <a:ext uri="{FF2B5EF4-FFF2-40B4-BE49-F238E27FC236}">
                <a16:creationId xmlns:a16="http://schemas.microsoft.com/office/drawing/2014/main" id="{73F22F35-9A3E-B408-1ADB-3843D329E2B2}"/>
              </a:ext>
            </a:extLst>
          </p:cNvPr>
          <p:cNvSpPr/>
          <p:nvPr/>
        </p:nvSpPr>
        <p:spPr>
          <a:xfrm>
            <a:off x="5537619" y="2556304"/>
            <a:ext cx="904875" cy="119999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pic>
        <p:nvPicPr>
          <p:cNvPr id="52" name="Operateu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8820" y="2876301"/>
            <a:ext cx="560000" cy="560000"/>
          </a:xfrm>
          <a:prstGeom prst="rect">
            <a:avLst/>
          </a:prstGeom>
        </p:spPr>
      </p:pic>
      <p:pic>
        <p:nvPicPr>
          <p:cNvPr id="31" name="Satellite"/>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07274" y="2566304"/>
            <a:ext cx="1165563" cy="1179995"/>
          </a:xfrm>
          <a:prstGeom prst="rect">
            <a:avLst/>
          </a:prstGeom>
        </p:spPr>
      </p:pic>
      <p:cxnSp>
        <p:nvCxnSpPr>
          <p:cNvPr id="60" name="Bout en bout"/>
          <p:cNvCxnSpPr/>
          <p:nvPr/>
        </p:nvCxnSpPr>
        <p:spPr>
          <a:xfrm>
            <a:off x="2898820" y="4356301"/>
            <a:ext cx="6200000" cy="0"/>
          </a:xfrm>
          <a:prstGeom prst="straightConnector1">
            <a:avLst/>
          </a:prstGeom>
          <a:ln w="19050">
            <a:solidFill>
              <a:srgbClr val="1F3550"/>
            </a:solidFill>
            <a:headEnd type="triangle" w="med" len="med"/>
            <a:tailEnd type="triangle" w="med" len="med"/>
          </a:ln>
        </p:spPr>
      </p:cxnSp>
      <p:sp>
        <p:nvSpPr>
          <p:cNvPr id="61" name="Label chiffre"/>
          <p:cNvSpPr/>
          <p:nvPr/>
        </p:nvSpPr>
        <p:spPr>
          <a:xfrm>
            <a:off x="2898816" y="4456301"/>
            <a:ext cx="6199999" cy="300000"/>
          </a:xfrm>
          <a:prstGeom prst="rect">
            <a:avLst/>
          </a:prstGeom>
          <a:noFill/>
          <a:ln/>
        </p:spPr>
        <p:txBody>
          <a:bodyPr wrap="square" rtlCol="0" anchor="ctr"/>
          <a:lstStyle/>
          <a:p>
            <a:pPr marL="0" indent="0" algn="ctr">
              <a:buNone/>
            </a:pPr>
            <a:r>
              <a:rPr lang="fr-FR" sz="1600" b="1" noProof="0" dirty="0">
                <a:solidFill>
                  <a:srgbClr val="1F3550"/>
                </a:solidFill>
                <a:latin typeface="Aptos" panose="020B0004020202020204" pitchFamily="34" charset="0"/>
              </a:rPr>
              <a:t>Chiffrement de bout en bout sous le contrôle d’une IA générative</a:t>
            </a:r>
          </a:p>
        </p:txBody>
      </p:sp>
      <p:cxnSp>
        <p:nvCxnSpPr>
          <p:cNvPr id="4" name="Connecteur droit 3">
            <a:extLst>
              <a:ext uri="{FF2B5EF4-FFF2-40B4-BE49-F238E27FC236}">
                <a16:creationId xmlns:a16="http://schemas.microsoft.com/office/drawing/2014/main" id="{47C9F92E-FF51-B8F0-EE61-68946B59E1A8}"/>
              </a:ext>
            </a:extLst>
          </p:cNvPr>
          <p:cNvCxnSpPr>
            <a:cxnSpLocks/>
          </p:cNvCxnSpPr>
          <p:nvPr/>
        </p:nvCxnSpPr>
        <p:spPr>
          <a:xfrm>
            <a:off x="2898820" y="4158073"/>
            <a:ext cx="0" cy="39645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82C96B24-DB4E-0DCC-B541-B456973ACA3D}"/>
              </a:ext>
            </a:extLst>
          </p:cNvPr>
          <p:cNvCxnSpPr>
            <a:cxnSpLocks/>
          </p:cNvCxnSpPr>
          <p:nvPr/>
        </p:nvCxnSpPr>
        <p:spPr>
          <a:xfrm>
            <a:off x="9098820" y="4158073"/>
            <a:ext cx="0" cy="39645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9" name="Shape 0">
            <a:extLst>
              <a:ext uri="{FF2B5EF4-FFF2-40B4-BE49-F238E27FC236}">
                <a16:creationId xmlns:a16="http://schemas.microsoft.com/office/drawing/2014/main" id="{5979F370-253E-F6FB-5FEA-420DFA771E21}"/>
              </a:ext>
            </a:extLst>
          </p:cNvPr>
          <p:cNvSpPr/>
          <p:nvPr/>
        </p:nvSpPr>
        <p:spPr>
          <a:xfrm>
            <a:off x="0" y="0"/>
            <a:ext cx="12192000" cy="144000"/>
          </a:xfrm>
          <a:prstGeom prst="rect">
            <a:avLst/>
          </a:prstGeom>
          <a:solidFill>
            <a:srgbClr val="2175BF"/>
          </a:solidFill>
          <a:ln/>
        </p:spPr>
        <p:txBody>
          <a:bodyPr/>
          <a:lstStyle/>
          <a:p>
            <a:endParaRPr lang="fr-FR" noProof="0" dirty="0"/>
          </a:p>
        </p:txBody>
      </p:sp>
      <p:grpSp>
        <p:nvGrpSpPr>
          <p:cNvPr id="34" name="Groupe 33">
            <a:extLst>
              <a:ext uri="{FF2B5EF4-FFF2-40B4-BE49-F238E27FC236}">
                <a16:creationId xmlns:a16="http://schemas.microsoft.com/office/drawing/2014/main" id="{CD30955D-4A1C-9425-EF98-AF7BFED42A46}"/>
              </a:ext>
            </a:extLst>
          </p:cNvPr>
          <p:cNvGrpSpPr/>
          <p:nvPr/>
        </p:nvGrpSpPr>
        <p:grpSpPr>
          <a:xfrm>
            <a:off x="413997" y="2560861"/>
            <a:ext cx="1956700" cy="1190880"/>
            <a:chOff x="193444" y="2496301"/>
            <a:chExt cx="1956700" cy="1190880"/>
          </a:xfrm>
        </p:grpSpPr>
        <p:pic>
          <p:nvPicPr>
            <p:cNvPr id="11" name="Drone 1"/>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03820" y="2850461"/>
              <a:ext cx="420000" cy="420000"/>
            </a:xfrm>
            <a:prstGeom prst="rect">
              <a:avLst/>
            </a:prstGeom>
          </p:spPr>
        </p:pic>
        <p:pic>
          <p:nvPicPr>
            <p:cNvPr id="12" name="Drone 2"/>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3820" y="2850461"/>
              <a:ext cx="420000" cy="420000"/>
            </a:xfrm>
            <a:prstGeom prst="rect">
              <a:avLst/>
            </a:prstGeom>
          </p:spPr>
        </p:pic>
        <p:pic>
          <p:nvPicPr>
            <p:cNvPr id="13" name="Drone 3"/>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03820" y="2850461"/>
              <a:ext cx="420000" cy="420000"/>
            </a:xfrm>
            <a:prstGeom prst="rect">
              <a:avLst/>
            </a:prstGeom>
          </p:spPr>
        </p:pic>
        <p:pic>
          <p:nvPicPr>
            <p:cNvPr id="14" name="Drone 4"/>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1320" y="3267181"/>
              <a:ext cx="420000" cy="420000"/>
            </a:xfrm>
            <a:prstGeom prst="rect">
              <a:avLst/>
            </a:prstGeom>
          </p:spPr>
        </p:pic>
        <p:pic>
          <p:nvPicPr>
            <p:cNvPr id="15" name="Drone 5"/>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31320" y="3267181"/>
              <a:ext cx="420000" cy="420000"/>
            </a:xfrm>
            <a:prstGeom prst="rect">
              <a:avLst/>
            </a:prstGeom>
          </p:spPr>
        </p:pic>
        <p:grpSp>
          <p:nvGrpSpPr>
            <p:cNvPr id="32" name="Groupe 31">
              <a:extLst>
                <a:ext uri="{FF2B5EF4-FFF2-40B4-BE49-F238E27FC236}">
                  <a16:creationId xmlns:a16="http://schemas.microsoft.com/office/drawing/2014/main" id="{CA5ABB31-B316-2F51-8F48-906195E97FD6}"/>
                </a:ext>
              </a:extLst>
            </p:cNvPr>
            <p:cNvGrpSpPr/>
            <p:nvPr/>
          </p:nvGrpSpPr>
          <p:grpSpPr>
            <a:xfrm>
              <a:off x="193444" y="2496301"/>
              <a:ext cx="1956700" cy="420000"/>
              <a:chOff x="193444" y="2496301"/>
              <a:chExt cx="1956700" cy="420000"/>
            </a:xfrm>
          </p:grpSpPr>
          <p:pic>
            <p:nvPicPr>
              <p:cNvPr id="23" name="Drone 1">
                <a:extLst>
                  <a:ext uri="{FF2B5EF4-FFF2-40B4-BE49-F238E27FC236}">
                    <a16:creationId xmlns:a16="http://schemas.microsoft.com/office/drawing/2014/main" id="{D083B9A8-9694-1685-CED9-2BF82124EAE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5677" y="2496301"/>
                <a:ext cx="420000" cy="420000"/>
              </a:xfrm>
              <a:prstGeom prst="rect">
                <a:avLst/>
              </a:prstGeom>
            </p:spPr>
          </p:pic>
          <p:pic>
            <p:nvPicPr>
              <p:cNvPr id="25" name="Drone 2">
                <a:extLst>
                  <a:ext uri="{FF2B5EF4-FFF2-40B4-BE49-F238E27FC236}">
                    <a16:creationId xmlns:a16="http://schemas.microsoft.com/office/drawing/2014/main" id="{AB24FDBE-3917-AB45-5DA4-6C599C210FE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17910" y="2496301"/>
                <a:ext cx="420000" cy="420000"/>
              </a:xfrm>
              <a:prstGeom prst="rect">
                <a:avLst/>
              </a:prstGeom>
            </p:spPr>
          </p:pic>
          <p:pic>
            <p:nvPicPr>
              <p:cNvPr id="27" name="Drone 3">
                <a:extLst>
                  <a:ext uri="{FF2B5EF4-FFF2-40B4-BE49-F238E27FC236}">
                    <a16:creationId xmlns:a16="http://schemas.microsoft.com/office/drawing/2014/main" id="{E56524DD-D208-54CA-2D20-F366BA5CA0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730144" y="2496301"/>
                <a:ext cx="420000" cy="420000"/>
              </a:xfrm>
              <a:prstGeom prst="rect">
                <a:avLst/>
              </a:prstGeom>
            </p:spPr>
          </p:pic>
          <p:pic>
            <p:nvPicPr>
              <p:cNvPr id="29" name="Drone 1">
                <a:extLst>
                  <a:ext uri="{FF2B5EF4-FFF2-40B4-BE49-F238E27FC236}">
                    <a16:creationId xmlns:a16="http://schemas.microsoft.com/office/drawing/2014/main" id="{71B3BED4-1629-C77B-4F16-FFCA11623F8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93444" y="2496301"/>
                <a:ext cx="420000" cy="420000"/>
              </a:xfrm>
              <a:prstGeom prst="rect">
                <a:avLst/>
              </a:prstGeom>
            </p:spPr>
          </p:pic>
        </p:grpSp>
      </p:grpSp>
    </p:spTree>
    <p:extLst>
      <p:ext uri="{BB962C8B-B14F-4D97-AF65-F5344CB8AC3E}">
        <p14:creationId xmlns:p14="http://schemas.microsoft.com/office/powerpoint/2010/main" val="954243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2A10C-6BCD-C5AE-95D3-EBF418444DA4}"/>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4FE42838-F56E-0F12-0637-C624E521CA01}"/>
              </a:ext>
            </a:extLst>
          </p:cNvPr>
          <p:cNvSpPr/>
          <p:nvPr/>
        </p:nvSpPr>
        <p:spPr>
          <a:xfrm>
            <a:off x="518452" y="265109"/>
            <a:ext cx="10835347" cy="731520"/>
          </a:xfrm>
          <a:prstGeom prst="rect">
            <a:avLst/>
          </a:prstGeom>
          <a:noFill/>
          <a:ln/>
        </p:spPr>
        <p:txBody>
          <a:bodyPr wrap="square" lIns="0" rtlCol="0" anchor="ctr"/>
          <a:lstStyle/>
          <a:p>
            <a:r>
              <a:rPr lang="fr-FR" sz="2000" b="1" dirty="0">
                <a:solidFill>
                  <a:srgbClr val="10243B"/>
                </a:solidFill>
                <a:latin typeface="Georgia" pitchFamily="34" charset="0"/>
              </a:rPr>
              <a:t>Adapter le chiffrement aux exigences de la mission</a:t>
            </a:r>
            <a:endParaRPr lang="en-US" sz="2000" b="1" dirty="0">
              <a:solidFill>
                <a:srgbClr val="10243B"/>
              </a:solidFill>
              <a:latin typeface="Georgia" pitchFamily="34" charset="0"/>
            </a:endParaRPr>
          </a:p>
        </p:txBody>
      </p:sp>
      <p:sp>
        <p:nvSpPr>
          <p:cNvPr id="23" name="ZoneTexte 22">
            <a:extLst>
              <a:ext uri="{FF2B5EF4-FFF2-40B4-BE49-F238E27FC236}">
                <a16:creationId xmlns:a16="http://schemas.microsoft.com/office/drawing/2014/main" id="{30ADD159-D3D4-24BA-C670-305C4744DCD6}"/>
              </a:ext>
            </a:extLst>
          </p:cNvPr>
          <p:cNvSpPr txBox="1"/>
          <p:nvPr/>
        </p:nvSpPr>
        <p:spPr>
          <a:xfrm>
            <a:off x="529076" y="4191028"/>
            <a:ext cx="11155096" cy="510325"/>
          </a:xfrm>
          <a:prstGeom prst="rect">
            <a:avLst/>
          </a:prstGeom>
          <a:noFill/>
        </p:spPr>
        <p:txBody>
          <a:bodyPr wrap="square" lIns="0">
            <a:noAutofit/>
          </a:bodyPr>
          <a:lstStyle/>
          <a:p>
            <a:r>
              <a:rPr lang="fr-FR" sz="1400" b="1" dirty="0">
                <a:latin typeface="Aptos" panose="020B0004020202020204" pitchFamily="34" charset="0"/>
              </a:rPr>
              <a:t>Compatible avec une architecture en Poupées Gigognes</a:t>
            </a:r>
          </a:p>
          <a:p>
            <a:r>
              <a:rPr lang="fr-FR" sz="1400" dirty="0">
                <a:latin typeface="Aptos" panose="020B0004020202020204" pitchFamily="34" charset="0"/>
              </a:rPr>
              <a:t>Pour plus de sécurité, il est possible de mettre en série plusieurs étages cryptographiques, chaque étage étant configuré de façon spécifique</a:t>
            </a:r>
          </a:p>
        </p:txBody>
      </p:sp>
      <p:sp>
        <p:nvSpPr>
          <p:cNvPr id="4" name="ZoneTexte 3">
            <a:extLst>
              <a:ext uri="{FF2B5EF4-FFF2-40B4-BE49-F238E27FC236}">
                <a16:creationId xmlns:a16="http://schemas.microsoft.com/office/drawing/2014/main" id="{14B8903D-60F8-3DF1-AE2D-9E37CA48C687}"/>
              </a:ext>
            </a:extLst>
          </p:cNvPr>
          <p:cNvSpPr txBox="1"/>
          <p:nvPr/>
        </p:nvSpPr>
        <p:spPr>
          <a:xfrm>
            <a:off x="518451" y="974308"/>
            <a:ext cx="11155096" cy="546047"/>
          </a:xfrm>
          <a:prstGeom prst="rect">
            <a:avLst/>
          </a:prstGeom>
          <a:noFill/>
        </p:spPr>
        <p:txBody>
          <a:bodyPr wrap="square" lIns="0">
            <a:spAutoFit/>
          </a:bodyPr>
          <a:lstStyle/>
          <a:p>
            <a:pPr>
              <a:lnSpc>
                <a:spcPts val="1800"/>
              </a:lnSpc>
            </a:pPr>
            <a:r>
              <a:rPr lang="fr-FR" sz="1400" dirty="0">
                <a:latin typeface="Aptos" panose="020B0004020202020204" pitchFamily="34" charset="0"/>
              </a:rPr>
              <a:t>Pour répondre aux exigences opérationnelles de chaque mission, plusieurs profils cryptographiques et niveaux de protection sont proposés sous le contrôle d’une IA générative. </a:t>
            </a:r>
            <a:endParaRPr lang="en-US" sz="1400" dirty="0">
              <a:solidFill>
                <a:srgbClr val="0E1A2B"/>
              </a:solidFill>
              <a:latin typeface="Aptos" panose="020B0004020202020204" pitchFamily="34" charset="0"/>
            </a:endParaRPr>
          </a:p>
        </p:txBody>
      </p:sp>
      <p:sp>
        <p:nvSpPr>
          <p:cNvPr id="22" name="Shape 0">
            <a:extLst>
              <a:ext uri="{FF2B5EF4-FFF2-40B4-BE49-F238E27FC236}">
                <a16:creationId xmlns:a16="http://schemas.microsoft.com/office/drawing/2014/main" id="{08B2054D-9B00-9DC5-E984-5A628108580D}"/>
              </a:ext>
            </a:extLst>
          </p:cNvPr>
          <p:cNvSpPr/>
          <p:nvPr/>
        </p:nvSpPr>
        <p:spPr>
          <a:xfrm>
            <a:off x="0" y="0"/>
            <a:ext cx="12192000" cy="144000"/>
          </a:xfrm>
          <a:prstGeom prst="rect">
            <a:avLst/>
          </a:prstGeom>
          <a:solidFill>
            <a:srgbClr val="2175BF"/>
          </a:solidFill>
          <a:ln/>
        </p:spPr>
        <p:txBody>
          <a:bodyPr/>
          <a:lstStyle/>
          <a:p>
            <a:endParaRPr lang="fr-FR" noProof="0" dirty="0"/>
          </a:p>
        </p:txBody>
      </p:sp>
      <p:grpSp>
        <p:nvGrpSpPr>
          <p:cNvPr id="74" name="Groupe 73">
            <a:extLst>
              <a:ext uri="{FF2B5EF4-FFF2-40B4-BE49-F238E27FC236}">
                <a16:creationId xmlns:a16="http://schemas.microsoft.com/office/drawing/2014/main" id="{1CB233EF-EF30-921D-6D01-DE7247D1B737}"/>
              </a:ext>
            </a:extLst>
          </p:cNvPr>
          <p:cNvGrpSpPr/>
          <p:nvPr/>
        </p:nvGrpSpPr>
        <p:grpSpPr>
          <a:xfrm>
            <a:off x="494504" y="4773616"/>
            <a:ext cx="11202992" cy="1517439"/>
            <a:chOff x="609789" y="4773616"/>
            <a:chExt cx="11202992" cy="1517439"/>
          </a:xfrm>
        </p:grpSpPr>
        <p:sp>
          <p:nvSpPr>
            <p:cNvPr id="2" name="Header emission">
              <a:extLst>
                <a:ext uri="{FF2B5EF4-FFF2-40B4-BE49-F238E27FC236}">
                  <a16:creationId xmlns:a16="http://schemas.microsoft.com/office/drawing/2014/main" id="{17C3592D-7BB6-F2F2-2084-73D264A73112}"/>
                </a:ext>
              </a:extLst>
            </p:cNvPr>
            <p:cNvSpPr/>
            <p:nvPr/>
          </p:nvSpPr>
          <p:spPr>
            <a:xfrm>
              <a:off x="1631190" y="4807371"/>
              <a:ext cx="3877509" cy="227850"/>
            </a:xfrm>
            <a:prstGeom prst="rect">
              <a:avLst/>
            </a:prstGeom>
            <a:noFill/>
            <a:ln/>
          </p:spPr>
          <p:txBody>
            <a:bodyPr wrap="square" rtlCol="0" anchor="ctr"/>
            <a:lstStyle/>
            <a:p>
              <a:pPr marL="0" indent="0" algn="ctr">
                <a:buNone/>
              </a:pPr>
              <a:r>
                <a:rPr lang="fr-FR" sz="1600" b="1" noProof="0" dirty="0">
                  <a:solidFill>
                    <a:srgbClr val="1F3550"/>
                  </a:solidFill>
                  <a:latin typeface="Aptos" panose="020B0004020202020204" pitchFamily="34" charset="0"/>
                </a:rPr>
                <a:t>En émission</a:t>
              </a:r>
            </a:p>
          </p:txBody>
        </p:sp>
        <p:sp>
          <p:nvSpPr>
            <p:cNvPr id="3" name="Header reception">
              <a:extLst>
                <a:ext uri="{FF2B5EF4-FFF2-40B4-BE49-F238E27FC236}">
                  <a16:creationId xmlns:a16="http://schemas.microsoft.com/office/drawing/2014/main" id="{E06F46C7-EE58-35B5-CF38-F75909526C8E}"/>
                </a:ext>
              </a:extLst>
            </p:cNvPr>
            <p:cNvSpPr/>
            <p:nvPr/>
          </p:nvSpPr>
          <p:spPr>
            <a:xfrm>
              <a:off x="6762750" y="4773616"/>
              <a:ext cx="3892778" cy="261605"/>
            </a:xfrm>
            <a:prstGeom prst="rect">
              <a:avLst/>
            </a:prstGeom>
            <a:noFill/>
            <a:ln/>
          </p:spPr>
          <p:txBody>
            <a:bodyPr wrap="square" rtlCol="0" anchor="ctr"/>
            <a:lstStyle/>
            <a:p>
              <a:pPr marL="0" indent="0" algn="ctr">
                <a:buNone/>
              </a:pPr>
              <a:r>
                <a:rPr lang="fr-FR" sz="1600" b="1" noProof="0" dirty="0">
                  <a:solidFill>
                    <a:srgbClr val="1F3550"/>
                  </a:solidFill>
                  <a:latin typeface="Aptos" panose="020B0004020202020204" pitchFamily="34" charset="0"/>
                </a:rPr>
                <a:t>En réception</a:t>
              </a:r>
            </a:p>
          </p:txBody>
        </p:sp>
        <p:sp>
          <p:nvSpPr>
            <p:cNvPr id="6" name="Etage 1">
              <a:extLst>
                <a:ext uri="{FF2B5EF4-FFF2-40B4-BE49-F238E27FC236}">
                  <a16:creationId xmlns:a16="http://schemas.microsoft.com/office/drawing/2014/main" id="{1BBDE0AC-FBCE-A51F-3EA1-7117E0C36AA1}"/>
                </a:ext>
              </a:extLst>
            </p:cNvPr>
            <p:cNvSpPr/>
            <p:nvPr/>
          </p:nvSpPr>
          <p:spPr>
            <a:xfrm>
              <a:off x="1691583" y="5169891"/>
              <a:ext cx="1820000" cy="1121164"/>
            </a:xfrm>
            <a:prstGeom prst="roundRect">
              <a:avLst>
                <a:gd name="adj" fmla="val 8000"/>
              </a:avLst>
            </a:prstGeom>
            <a:solidFill>
              <a:srgbClr val="1F3550"/>
            </a:solidFill>
            <a:ln>
              <a:noFill/>
            </a:ln>
          </p:spPr>
          <p:txBody>
            <a:bodyPr wrap="square" lIns="91440" rIns="91440" rtlCol="0" anchor="ctr"/>
            <a:lstStyle/>
            <a:p>
              <a:pPr marL="0" indent="0" algn="ctr">
                <a:buNone/>
              </a:pPr>
              <a:r>
                <a:rPr lang="fr-FR" sz="1200" b="1" noProof="0" dirty="0">
                  <a:solidFill>
                    <a:schemeClr val="bg1"/>
                  </a:solidFill>
                  <a:latin typeface="Aptos" panose="020B0004020202020204" pitchFamily="34" charset="0"/>
                </a:rPr>
                <a:t>Étage de chiffrement 1</a:t>
              </a:r>
            </a:p>
            <a:p>
              <a:pPr marL="0" indent="0" algn="ctr">
                <a:buNone/>
              </a:pPr>
              <a:r>
                <a:rPr lang="fr-FR" sz="1100" noProof="0" dirty="0">
                  <a:solidFill>
                    <a:schemeClr val="bg1"/>
                  </a:solidFill>
                  <a:latin typeface="Aptos" panose="020B0004020202020204" pitchFamily="34" charset="0"/>
                </a:rPr>
                <a:t>Mode Monomorphe</a:t>
              </a:r>
            </a:p>
            <a:p>
              <a:pPr marL="0" indent="0" algn="ctr">
                <a:buNone/>
              </a:pPr>
              <a:r>
                <a:rPr lang="fr-FR" sz="1100" noProof="0" dirty="0">
                  <a:solidFill>
                    <a:schemeClr val="bg1"/>
                  </a:solidFill>
                  <a:latin typeface="Aptos" panose="020B0004020202020204" pitchFamily="34" charset="0"/>
                </a:rPr>
                <a:t>Level High</a:t>
              </a:r>
            </a:p>
            <a:p>
              <a:pPr marL="0" indent="0" algn="ctr">
                <a:buNone/>
              </a:pPr>
              <a:r>
                <a:rPr lang="fr-FR" sz="1100" b="1" noProof="0" dirty="0">
                  <a:solidFill>
                    <a:schemeClr val="bg1"/>
                  </a:solidFill>
                  <a:latin typeface="Aptos" panose="020B0004020202020204" pitchFamily="34" charset="0"/>
                </a:rPr>
                <a:t>Clef privée A</a:t>
              </a:r>
            </a:p>
          </p:txBody>
        </p:sp>
        <p:sp>
          <p:nvSpPr>
            <p:cNvPr id="8" name="Etage 2">
              <a:extLst>
                <a:ext uri="{FF2B5EF4-FFF2-40B4-BE49-F238E27FC236}">
                  <a16:creationId xmlns:a16="http://schemas.microsoft.com/office/drawing/2014/main" id="{070B5A74-49D7-B76B-1B98-5A94E9A3D246}"/>
                </a:ext>
              </a:extLst>
            </p:cNvPr>
            <p:cNvSpPr/>
            <p:nvPr/>
          </p:nvSpPr>
          <p:spPr>
            <a:xfrm>
              <a:off x="3749092" y="5166638"/>
              <a:ext cx="1820000" cy="1121163"/>
            </a:xfrm>
            <a:prstGeom prst="roundRect">
              <a:avLst>
                <a:gd name="adj" fmla="val 8000"/>
              </a:avLst>
            </a:prstGeom>
            <a:solidFill>
              <a:srgbClr val="0E1A2B"/>
            </a:solidFill>
            <a:ln>
              <a:noFill/>
            </a:ln>
          </p:spPr>
          <p:txBody>
            <a:bodyPr wrap="square" lIns="91440" rIns="91440" rtlCol="0" anchor="ctr"/>
            <a:lstStyle/>
            <a:p>
              <a:pPr marL="0" indent="0" algn="ctr">
                <a:buNone/>
              </a:pPr>
              <a:r>
                <a:rPr lang="fr-FR" sz="1200" b="1" noProof="0" dirty="0">
                  <a:solidFill>
                    <a:schemeClr val="bg1"/>
                  </a:solidFill>
                  <a:latin typeface="Aptos" panose="020B0004020202020204" pitchFamily="34" charset="0"/>
                </a:rPr>
                <a:t>Étage de chiffrement 2</a:t>
              </a:r>
            </a:p>
            <a:p>
              <a:pPr marL="0" indent="0" algn="ctr">
                <a:buNone/>
              </a:pPr>
              <a:r>
                <a:rPr lang="fr-FR" sz="1100" noProof="0" dirty="0">
                  <a:solidFill>
                    <a:schemeClr val="bg1"/>
                  </a:solidFill>
                  <a:latin typeface="Aptos" panose="020B0004020202020204" pitchFamily="34" charset="0"/>
                </a:rPr>
                <a:t>Mode Polymorphe</a:t>
              </a:r>
            </a:p>
            <a:p>
              <a:pPr marL="0" indent="0" algn="ctr">
                <a:buNone/>
              </a:pPr>
              <a:r>
                <a:rPr lang="fr-FR" sz="1100" noProof="0" dirty="0">
                  <a:solidFill>
                    <a:schemeClr val="bg1"/>
                  </a:solidFill>
                  <a:latin typeface="Aptos" panose="020B0004020202020204" pitchFamily="34" charset="0"/>
                </a:rPr>
                <a:t>Level Basic</a:t>
              </a:r>
            </a:p>
            <a:p>
              <a:pPr marL="0" indent="0" algn="ctr">
                <a:buNone/>
              </a:pPr>
              <a:r>
                <a:rPr lang="fr-FR" sz="1100" b="1" noProof="0" dirty="0">
                  <a:solidFill>
                    <a:schemeClr val="bg1"/>
                  </a:solidFill>
                  <a:latin typeface="Aptos" panose="020B0004020202020204" pitchFamily="34" charset="0"/>
                </a:rPr>
                <a:t>Clef privée B</a:t>
              </a:r>
            </a:p>
          </p:txBody>
        </p:sp>
        <p:sp>
          <p:nvSpPr>
            <p:cNvPr id="9" name="Dechiffrement 2">
              <a:extLst>
                <a:ext uri="{FF2B5EF4-FFF2-40B4-BE49-F238E27FC236}">
                  <a16:creationId xmlns:a16="http://schemas.microsoft.com/office/drawing/2014/main" id="{BEFC05EA-0E54-EFFC-B4FC-60999F42E7E2}"/>
                </a:ext>
              </a:extLst>
            </p:cNvPr>
            <p:cNvSpPr/>
            <p:nvPr/>
          </p:nvSpPr>
          <p:spPr>
            <a:xfrm>
              <a:off x="6762750" y="5169891"/>
              <a:ext cx="1820000" cy="1121164"/>
            </a:xfrm>
            <a:prstGeom prst="roundRect">
              <a:avLst>
                <a:gd name="adj" fmla="val 8000"/>
              </a:avLst>
            </a:prstGeom>
            <a:solidFill>
              <a:srgbClr val="0E1A2B"/>
            </a:solidFill>
            <a:ln>
              <a:noFill/>
            </a:ln>
          </p:spPr>
          <p:txBody>
            <a:bodyPr wrap="square" lIns="91440" rIns="91440" rtlCol="0" anchor="ctr"/>
            <a:lstStyle/>
            <a:p>
              <a:pPr marL="0" indent="0" algn="ctr">
                <a:buNone/>
              </a:pPr>
              <a:r>
                <a:rPr lang="fr-FR" sz="1200" b="1" noProof="0" dirty="0">
                  <a:solidFill>
                    <a:srgbClr val="FFFFFF"/>
                  </a:solidFill>
                  <a:latin typeface="Aptos" panose="020B0004020202020204" pitchFamily="34" charset="0"/>
                </a:rPr>
                <a:t>Déchiffrement étage 2</a:t>
              </a:r>
            </a:p>
            <a:p>
              <a:pPr marL="0" indent="0" algn="ctr">
                <a:buNone/>
              </a:pPr>
              <a:r>
                <a:rPr lang="fr-FR" sz="1100" b="1" noProof="0" dirty="0">
                  <a:solidFill>
                    <a:srgbClr val="FFFFFF"/>
                  </a:solidFill>
                  <a:latin typeface="Aptos" panose="020B0004020202020204" pitchFamily="34" charset="0"/>
                </a:rPr>
                <a:t>Clef privée B</a:t>
              </a:r>
            </a:p>
          </p:txBody>
        </p:sp>
        <p:sp>
          <p:nvSpPr>
            <p:cNvPr id="10" name="Dechiffrement 1">
              <a:extLst>
                <a:ext uri="{FF2B5EF4-FFF2-40B4-BE49-F238E27FC236}">
                  <a16:creationId xmlns:a16="http://schemas.microsoft.com/office/drawing/2014/main" id="{1DEF0E45-E52C-6566-4BAF-3A3038E321F4}"/>
                </a:ext>
              </a:extLst>
            </p:cNvPr>
            <p:cNvSpPr/>
            <p:nvPr/>
          </p:nvSpPr>
          <p:spPr>
            <a:xfrm>
              <a:off x="8812750" y="5163385"/>
              <a:ext cx="1820000" cy="1127670"/>
            </a:xfrm>
            <a:prstGeom prst="roundRect">
              <a:avLst>
                <a:gd name="adj" fmla="val 8000"/>
              </a:avLst>
            </a:prstGeom>
            <a:solidFill>
              <a:srgbClr val="1F3550"/>
            </a:solidFill>
            <a:ln>
              <a:noFill/>
            </a:ln>
          </p:spPr>
          <p:txBody>
            <a:bodyPr wrap="square" lIns="91440" rIns="91440" rtlCol="0" anchor="ctr"/>
            <a:lstStyle/>
            <a:p>
              <a:pPr marL="0" indent="0" algn="ctr">
                <a:buNone/>
              </a:pPr>
              <a:r>
                <a:rPr lang="fr-FR" sz="1200" b="1" noProof="0" dirty="0">
                  <a:solidFill>
                    <a:srgbClr val="FFFFFF"/>
                  </a:solidFill>
                  <a:latin typeface="Aptos" panose="020B0004020202020204" pitchFamily="34" charset="0"/>
                </a:rPr>
                <a:t>Déchiffrement étage 1</a:t>
              </a:r>
            </a:p>
            <a:p>
              <a:pPr marL="0" indent="0" algn="ctr">
                <a:buNone/>
              </a:pPr>
              <a:r>
                <a:rPr lang="fr-FR" sz="1100" b="1" noProof="0" dirty="0">
                  <a:solidFill>
                    <a:srgbClr val="FFFFFF"/>
                  </a:solidFill>
                  <a:latin typeface="Aptos" panose="020B0004020202020204" pitchFamily="34" charset="0"/>
                </a:rPr>
                <a:t>Clef privée A</a:t>
              </a:r>
            </a:p>
          </p:txBody>
        </p:sp>
        <p:sp>
          <p:nvSpPr>
            <p:cNvPr id="11" name="Flux decode">
              <a:extLst>
                <a:ext uri="{FF2B5EF4-FFF2-40B4-BE49-F238E27FC236}">
                  <a16:creationId xmlns:a16="http://schemas.microsoft.com/office/drawing/2014/main" id="{308D12F1-18A7-356F-AB09-D81DE41884E3}"/>
                </a:ext>
              </a:extLst>
            </p:cNvPr>
            <p:cNvSpPr/>
            <p:nvPr/>
          </p:nvSpPr>
          <p:spPr>
            <a:xfrm>
              <a:off x="10862750" y="5160132"/>
              <a:ext cx="950031" cy="1127669"/>
            </a:xfrm>
            <a:prstGeom prst="rect">
              <a:avLst/>
            </a:prstGeom>
            <a:noFill/>
            <a:ln/>
          </p:spPr>
          <p:txBody>
            <a:bodyPr wrap="square" rtlCol="0" anchor="ctr"/>
            <a:lstStyle/>
            <a:p>
              <a:pPr marL="0" indent="0" algn="ctr">
                <a:buNone/>
              </a:pPr>
              <a:r>
                <a:rPr lang="fr-FR" sz="1300" b="1" i="1" noProof="0" dirty="0">
                  <a:solidFill>
                    <a:schemeClr val="bg2">
                      <a:lumMod val="50000"/>
                    </a:schemeClr>
                  </a:solidFill>
                  <a:latin typeface="Aptos" panose="020B0004020202020204" pitchFamily="34" charset="0"/>
                </a:rPr>
                <a:t>Flux décodé</a:t>
              </a:r>
            </a:p>
          </p:txBody>
        </p:sp>
        <p:cxnSp>
          <p:nvCxnSpPr>
            <p:cNvPr id="12" name="fl1">
              <a:extLst>
                <a:ext uri="{FF2B5EF4-FFF2-40B4-BE49-F238E27FC236}">
                  <a16:creationId xmlns:a16="http://schemas.microsoft.com/office/drawing/2014/main" id="{B1B6EE42-C05F-7D4D-DD42-2FA49D2B81F5}"/>
                </a:ext>
              </a:extLst>
            </p:cNvPr>
            <p:cNvCxnSpPr>
              <a:cxnSpLocks/>
              <a:stCxn id="54" idx="3"/>
              <a:endCxn id="6" idx="1"/>
            </p:cNvCxnSpPr>
            <p:nvPr/>
          </p:nvCxnSpPr>
          <p:spPr>
            <a:xfrm>
              <a:off x="1435669" y="5728846"/>
              <a:ext cx="255914" cy="1627"/>
            </a:xfrm>
            <a:prstGeom prst="straightConnector1">
              <a:avLst/>
            </a:prstGeom>
            <a:ln w="28575">
              <a:solidFill>
                <a:srgbClr val="1F3550"/>
              </a:solidFill>
              <a:tailEnd type="triangle" w="med" len="med"/>
            </a:ln>
          </p:spPr>
        </p:cxnSp>
        <p:cxnSp>
          <p:nvCxnSpPr>
            <p:cNvPr id="13" name="fl2">
              <a:extLst>
                <a:ext uri="{FF2B5EF4-FFF2-40B4-BE49-F238E27FC236}">
                  <a16:creationId xmlns:a16="http://schemas.microsoft.com/office/drawing/2014/main" id="{81AF54F9-6861-3E43-4A44-8D15CEDCD54D}"/>
                </a:ext>
              </a:extLst>
            </p:cNvPr>
            <p:cNvCxnSpPr>
              <a:cxnSpLocks/>
              <a:stCxn id="6" idx="3"/>
              <a:endCxn id="8" idx="1"/>
            </p:cNvCxnSpPr>
            <p:nvPr/>
          </p:nvCxnSpPr>
          <p:spPr>
            <a:xfrm flipV="1">
              <a:off x="3511583" y="5727220"/>
              <a:ext cx="237509" cy="3253"/>
            </a:xfrm>
            <a:prstGeom prst="straightConnector1">
              <a:avLst/>
            </a:prstGeom>
            <a:ln w="28575">
              <a:solidFill>
                <a:srgbClr val="1F3550"/>
              </a:solidFill>
              <a:tailEnd type="triangle" w="med" len="med"/>
            </a:ln>
          </p:spPr>
        </p:cxnSp>
        <p:cxnSp>
          <p:nvCxnSpPr>
            <p:cNvPr id="14" name="fl transmission">
              <a:extLst>
                <a:ext uri="{FF2B5EF4-FFF2-40B4-BE49-F238E27FC236}">
                  <a16:creationId xmlns:a16="http://schemas.microsoft.com/office/drawing/2014/main" id="{68F37F4B-EFCA-4BA0-B1B5-6017BFA4E85D}"/>
                </a:ext>
              </a:extLst>
            </p:cNvPr>
            <p:cNvCxnSpPr>
              <a:cxnSpLocks/>
              <a:stCxn id="8" idx="3"/>
              <a:endCxn id="9" idx="1"/>
            </p:cNvCxnSpPr>
            <p:nvPr/>
          </p:nvCxnSpPr>
          <p:spPr>
            <a:xfrm>
              <a:off x="5569092" y="5727220"/>
              <a:ext cx="1193658" cy="3253"/>
            </a:xfrm>
            <a:prstGeom prst="straightConnector1">
              <a:avLst/>
            </a:prstGeom>
            <a:ln w="38100">
              <a:solidFill>
                <a:srgbClr val="C8922A"/>
              </a:solidFill>
              <a:tailEnd type="triangle" w="med" len="med"/>
            </a:ln>
          </p:spPr>
        </p:cxnSp>
        <p:sp>
          <p:nvSpPr>
            <p:cNvPr id="15" name="Label transmission">
              <a:extLst>
                <a:ext uri="{FF2B5EF4-FFF2-40B4-BE49-F238E27FC236}">
                  <a16:creationId xmlns:a16="http://schemas.microsoft.com/office/drawing/2014/main" id="{C1238586-A360-6E58-9A34-DE4A711F1D82}"/>
                </a:ext>
              </a:extLst>
            </p:cNvPr>
            <p:cNvSpPr/>
            <p:nvPr/>
          </p:nvSpPr>
          <p:spPr>
            <a:xfrm>
              <a:off x="5508699" y="5361325"/>
              <a:ext cx="1314445" cy="209284"/>
            </a:xfrm>
            <a:prstGeom prst="rect">
              <a:avLst/>
            </a:prstGeom>
            <a:noFill/>
            <a:ln/>
          </p:spPr>
          <p:txBody>
            <a:bodyPr wrap="square" lIns="0" rIns="0" rtlCol="0" anchor="ctr"/>
            <a:lstStyle/>
            <a:p>
              <a:pPr marL="0" indent="0" algn="ctr">
                <a:buNone/>
              </a:pPr>
              <a:r>
                <a:rPr lang="fr-FR" sz="1300" b="1" noProof="0" dirty="0">
                  <a:solidFill>
                    <a:srgbClr val="C8922A"/>
                  </a:solidFill>
                  <a:latin typeface="Aptos" panose="020B0004020202020204" pitchFamily="34" charset="0"/>
                </a:rPr>
                <a:t>Transmission</a:t>
              </a:r>
            </a:p>
          </p:txBody>
        </p:sp>
        <p:cxnSp>
          <p:nvCxnSpPr>
            <p:cNvPr id="16" name="fl3">
              <a:extLst>
                <a:ext uri="{FF2B5EF4-FFF2-40B4-BE49-F238E27FC236}">
                  <a16:creationId xmlns:a16="http://schemas.microsoft.com/office/drawing/2014/main" id="{42F463EC-C76B-BDD8-000D-40DEA1B8C70C}"/>
                </a:ext>
              </a:extLst>
            </p:cNvPr>
            <p:cNvCxnSpPr>
              <a:cxnSpLocks/>
              <a:stCxn id="9" idx="3"/>
              <a:endCxn id="10" idx="1"/>
            </p:cNvCxnSpPr>
            <p:nvPr/>
          </p:nvCxnSpPr>
          <p:spPr>
            <a:xfrm flipV="1">
              <a:off x="8582750" y="5727220"/>
              <a:ext cx="230000" cy="3253"/>
            </a:xfrm>
            <a:prstGeom prst="straightConnector1">
              <a:avLst/>
            </a:prstGeom>
            <a:ln w="28575">
              <a:solidFill>
                <a:srgbClr val="1F3550"/>
              </a:solidFill>
              <a:tailEnd type="triangle" w="med" len="med"/>
            </a:ln>
          </p:spPr>
        </p:cxnSp>
        <p:cxnSp>
          <p:nvCxnSpPr>
            <p:cNvPr id="17" name="fl4">
              <a:extLst>
                <a:ext uri="{FF2B5EF4-FFF2-40B4-BE49-F238E27FC236}">
                  <a16:creationId xmlns:a16="http://schemas.microsoft.com/office/drawing/2014/main" id="{E47B7BD8-664C-7815-B6E1-FBA217F7BBA5}"/>
                </a:ext>
              </a:extLst>
            </p:cNvPr>
            <p:cNvCxnSpPr>
              <a:cxnSpLocks/>
              <a:stCxn id="10" idx="3"/>
              <a:endCxn id="11" idx="1"/>
            </p:cNvCxnSpPr>
            <p:nvPr/>
          </p:nvCxnSpPr>
          <p:spPr>
            <a:xfrm flipV="1">
              <a:off x="10632750" y="5723967"/>
              <a:ext cx="230000" cy="3253"/>
            </a:xfrm>
            <a:prstGeom prst="straightConnector1">
              <a:avLst/>
            </a:prstGeom>
            <a:ln w="28575">
              <a:solidFill>
                <a:srgbClr val="1F3550"/>
              </a:solidFill>
              <a:tailEnd type="triangle" w="med" len="med"/>
            </a:ln>
          </p:spPr>
        </p:cxnSp>
        <p:sp>
          <p:nvSpPr>
            <p:cNvPr id="54" name="Flux en clair">
              <a:extLst>
                <a:ext uri="{FF2B5EF4-FFF2-40B4-BE49-F238E27FC236}">
                  <a16:creationId xmlns:a16="http://schemas.microsoft.com/office/drawing/2014/main" id="{5BF6E07C-26B4-FE5D-1489-9C7F28778728}"/>
                </a:ext>
              </a:extLst>
            </p:cNvPr>
            <p:cNvSpPr/>
            <p:nvPr/>
          </p:nvSpPr>
          <p:spPr>
            <a:xfrm>
              <a:off x="609789" y="5166637"/>
              <a:ext cx="825880" cy="1124417"/>
            </a:xfrm>
            <a:prstGeom prst="rect">
              <a:avLst/>
            </a:prstGeom>
            <a:noFill/>
            <a:ln/>
          </p:spPr>
          <p:txBody>
            <a:bodyPr wrap="square" rtlCol="0" anchor="ctr"/>
            <a:lstStyle/>
            <a:p>
              <a:pPr marL="0" indent="0" algn="ctr">
                <a:buNone/>
              </a:pPr>
              <a:r>
                <a:rPr lang="fr-FR" sz="1300" b="1" i="1" noProof="0" dirty="0">
                  <a:solidFill>
                    <a:schemeClr val="bg2">
                      <a:lumMod val="50000"/>
                    </a:schemeClr>
                  </a:solidFill>
                  <a:latin typeface="Aptos" panose="020B0004020202020204" pitchFamily="34" charset="0"/>
                </a:rPr>
                <a:t>Flux en clair</a:t>
              </a:r>
            </a:p>
          </p:txBody>
        </p:sp>
      </p:grpSp>
      <p:sp>
        <p:nvSpPr>
          <p:cNvPr id="19" name="Text 12">
            <a:extLst>
              <a:ext uri="{FF2B5EF4-FFF2-40B4-BE49-F238E27FC236}">
                <a16:creationId xmlns:a16="http://schemas.microsoft.com/office/drawing/2014/main" id="{FEF6FBE3-DE74-0B0C-67F7-F757E2846B77}"/>
              </a:ext>
            </a:extLst>
          </p:cNvPr>
          <p:cNvSpPr/>
          <p:nvPr/>
        </p:nvSpPr>
        <p:spPr>
          <a:xfrm>
            <a:off x="518451" y="2086432"/>
            <a:ext cx="2993325" cy="812246"/>
          </a:xfrm>
          <a:prstGeom prst="rect">
            <a:avLst/>
          </a:prstGeom>
          <a:solidFill>
            <a:srgbClr val="1F3550"/>
          </a:solid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MUX Monomorphe</a:t>
            </a:r>
            <a:endParaRPr lang="en-US" sz="1400" dirty="0"/>
          </a:p>
        </p:txBody>
      </p:sp>
      <p:sp>
        <p:nvSpPr>
          <p:cNvPr id="21" name="Text 15">
            <a:extLst>
              <a:ext uri="{FF2B5EF4-FFF2-40B4-BE49-F238E27FC236}">
                <a16:creationId xmlns:a16="http://schemas.microsoft.com/office/drawing/2014/main" id="{98DF03D3-314C-54CB-BE2E-7571AD7B02FE}"/>
              </a:ext>
            </a:extLst>
          </p:cNvPr>
          <p:cNvSpPr/>
          <p:nvPr/>
        </p:nvSpPr>
        <p:spPr>
          <a:xfrm>
            <a:off x="518452" y="3030875"/>
            <a:ext cx="2993326" cy="813600"/>
          </a:xfrm>
          <a:prstGeom prst="rect">
            <a:avLst/>
          </a:prstGeom>
          <a:solidFill>
            <a:srgbClr val="0E1A2B"/>
          </a:solid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MUX Polymorphe</a:t>
            </a:r>
            <a:endParaRPr lang="en-US" sz="1400" dirty="0"/>
          </a:p>
        </p:txBody>
      </p:sp>
      <p:sp>
        <p:nvSpPr>
          <p:cNvPr id="25" name="Text 18">
            <a:extLst>
              <a:ext uri="{FF2B5EF4-FFF2-40B4-BE49-F238E27FC236}">
                <a16:creationId xmlns:a16="http://schemas.microsoft.com/office/drawing/2014/main" id="{1F5D8CFF-BC71-1BEA-8D39-44EB1CDF5FC2}"/>
              </a:ext>
            </a:extLst>
          </p:cNvPr>
          <p:cNvSpPr/>
          <p:nvPr/>
        </p:nvSpPr>
        <p:spPr>
          <a:xfrm>
            <a:off x="7579995" y="2088677"/>
            <a:ext cx="4093552" cy="338400"/>
          </a:xfrm>
          <a:prstGeom prst="rect">
            <a:avLst/>
          </a:prstGeom>
          <a:solidFill>
            <a:srgbClr val="EDE0C2"/>
          </a:solidFill>
          <a:ln/>
        </p:spPr>
        <p:txBody>
          <a:bodyPr wrap="square" lIns="216000" rtlCol="0" anchor="ctr"/>
          <a:lstStyle/>
          <a:p>
            <a:pPr marL="0" indent="0">
              <a:buNone/>
            </a:pPr>
            <a:r>
              <a:rPr lang="en-US" sz="1400" b="1" dirty="0">
                <a:solidFill>
                  <a:srgbClr val="10243B"/>
                </a:solidFill>
                <a:latin typeface="Calibri" pitchFamily="34" charset="0"/>
                <a:ea typeface="Calibri" pitchFamily="34" charset="-122"/>
                <a:cs typeface="Calibri" pitchFamily="34" charset="-120"/>
              </a:rPr>
              <a:t>Basic</a:t>
            </a:r>
            <a:endParaRPr lang="en-US" sz="1400" dirty="0"/>
          </a:p>
        </p:txBody>
      </p:sp>
      <p:sp>
        <p:nvSpPr>
          <p:cNvPr id="27" name="Text 21">
            <a:extLst>
              <a:ext uri="{FF2B5EF4-FFF2-40B4-BE49-F238E27FC236}">
                <a16:creationId xmlns:a16="http://schemas.microsoft.com/office/drawing/2014/main" id="{CF0AB83D-27B7-0799-087D-F814D24D3D9C}"/>
              </a:ext>
            </a:extLst>
          </p:cNvPr>
          <p:cNvSpPr/>
          <p:nvPr/>
        </p:nvSpPr>
        <p:spPr>
          <a:xfrm>
            <a:off x="7579995" y="2561470"/>
            <a:ext cx="4093552" cy="338400"/>
          </a:xfrm>
          <a:prstGeom prst="rect">
            <a:avLst/>
          </a:prstGeom>
          <a:solidFill>
            <a:srgbClr val="DBC089"/>
          </a:solidFill>
          <a:ln/>
        </p:spPr>
        <p:txBody>
          <a:bodyPr wrap="square" lIns="216000" rtlCol="0" anchor="ctr"/>
          <a:lstStyle/>
          <a:p>
            <a:pPr marL="0" indent="0">
              <a:buNone/>
            </a:pPr>
            <a:r>
              <a:rPr lang="en-US" sz="1400" b="1" dirty="0">
                <a:solidFill>
                  <a:srgbClr val="10243B"/>
                </a:solidFill>
                <a:latin typeface="Calibri" pitchFamily="34" charset="0"/>
                <a:ea typeface="Calibri" pitchFamily="34" charset="-122"/>
                <a:cs typeface="Calibri" pitchFamily="34" charset="-120"/>
              </a:rPr>
              <a:t>Standard</a:t>
            </a:r>
            <a:endParaRPr lang="en-US" sz="1400" dirty="0"/>
          </a:p>
        </p:txBody>
      </p:sp>
      <p:sp>
        <p:nvSpPr>
          <p:cNvPr id="29" name="Text 24">
            <a:extLst>
              <a:ext uri="{FF2B5EF4-FFF2-40B4-BE49-F238E27FC236}">
                <a16:creationId xmlns:a16="http://schemas.microsoft.com/office/drawing/2014/main" id="{36179FDC-1E11-C185-0ABE-BE455CA5A424}"/>
              </a:ext>
            </a:extLst>
          </p:cNvPr>
          <p:cNvSpPr/>
          <p:nvPr/>
        </p:nvSpPr>
        <p:spPr>
          <a:xfrm>
            <a:off x="7579995" y="3034263"/>
            <a:ext cx="4093552" cy="338400"/>
          </a:xfrm>
          <a:prstGeom prst="rect">
            <a:avLst/>
          </a:prstGeom>
          <a:solidFill>
            <a:srgbClr val="C8922A"/>
          </a:solidFill>
          <a:ln/>
        </p:spPr>
        <p:txBody>
          <a:bodyPr wrap="square" lIns="21600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Medium</a:t>
            </a:r>
            <a:endParaRPr lang="en-US" sz="1400" dirty="0"/>
          </a:p>
        </p:txBody>
      </p:sp>
      <p:sp>
        <p:nvSpPr>
          <p:cNvPr id="31" name="Text 27">
            <a:extLst>
              <a:ext uri="{FF2B5EF4-FFF2-40B4-BE49-F238E27FC236}">
                <a16:creationId xmlns:a16="http://schemas.microsoft.com/office/drawing/2014/main" id="{F9BE0CDD-4010-20C8-D584-CD4149044F54}"/>
              </a:ext>
            </a:extLst>
          </p:cNvPr>
          <p:cNvSpPr/>
          <p:nvPr/>
        </p:nvSpPr>
        <p:spPr>
          <a:xfrm>
            <a:off x="7579995" y="3507057"/>
            <a:ext cx="4093552" cy="338400"/>
          </a:xfrm>
          <a:prstGeom prst="rect">
            <a:avLst/>
          </a:prstGeom>
          <a:solidFill>
            <a:srgbClr val="8A5E12"/>
          </a:solidFill>
          <a:ln/>
        </p:spPr>
        <p:txBody>
          <a:bodyPr wrap="square" lIns="21600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High</a:t>
            </a:r>
            <a:endParaRPr lang="en-US" sz="1400" dirty="0"/>
          </a:p>
        </p:txBody>
      </p:sp>
      <p:sp>
        <p:nvSpPr>
          <p:cNvPr id="33" name="ZoneTexte 32">
            <a:extLst>
              <a:ext uri="{FF2B5EF4-FFF2-40B4-BE49-F238E27FC236}">
                <a16:creationId xmlns:a16="http://schemas.microsoft.com/office/drawing/2014/main" id="{31802E70-0188-77BC-ED29-983D4AE5134E}"/>
              </a:ext>
            </a:extLst>
          </p:cNvPr>
          <p:cNvSpPr txBox="1"/>
          <p:nvPr/>
        </p:nvSpPr>
        <p:spPr>
          <a:xfrm>
            <a:off x="7590014" y="1748027"/>
            <a:ext cx="4039923" cy="325538"/>
          </a:xfrm>
          <a:prstGeom prst="rect">
            <a:avLst/>
          </a:prstGeom>
          <a:noFill/>
        </p:spPr>
        <p:txBody>
          <a:bodyPr wrap="square" lIns="0">
            <a:spAutoFit/>
          </a:bodyPr>
          <a:lstStyle/>
          <a:p>
            <a:pPr>
              <a:lnSpc>
                <a:spcPct val="115000"/>
              </a:lnSpc>
              <a:spcAft>
                <a:spcPts val="800"/>
              </a:spcAft>
              <a:buNone/>
            </a:pPr>
            <a:r>
              <a:rPr lang="fr-FR" sz="1400" b="1" kern="100" dirty="0">
                <a:latin typeface="Aptos" panose="020B0004020202020204" pitchFamily="34" charset="0"/>
                <a:ea typeface="Aptos" panose="020B0004020202020204" pitchFamily="34" charset="0"/>
                <a:cs typeface="Times New Roman" panose="02020603050405020304" pitchFamily="18" charset="0"/>
              </a:rPr>
              <a:t>Quatre </a:t>
            </a:r>
            <a:r>
              <a:rPr lang="fr-FR" sz="1400" b="1" kern="100" dirty="0">
                <a:effectLst/>
                <a:latin typeface="Aptos" panose="020B0004020202020204" pitchFamily="34" charset="0"/>
                <a:ea typeface="Aptos" panose="020B0004020202020204" pitchFamily="34" charset="0"/>
                <a:cs typeface="Times New Roman" panose="02020603050405020304" pitchFamily="18" charset="0"/>
              </a:rPr>
              <a:t>niveaux de sécurité par profil :</a:t>
            </a:r>
          </a:p>
        </p:txBody>
      </p:sp>
      <p:sp>
        <p:nvSpPr>
          <p:cNvPr id="36" name="ZoneTexte 35">
            <a:extLst>
              <a:ext uri="{FF2B5EF4-FFF2-40B4-BE49-F238E27FC236}">
                <a16:creationId xmlns:a16="http://schemas.microsoft.com/office/drawing/2014/main" id="{F9BE4AAF-AA7F-422B-4C4F-A5ED62677B7B}"/>
              </a:ext>
            </a:extLst>
          </p:cNvPr>
          <p:cNvSpPr txBox="1"/>
          <p:nvPr/>
        </p:nvSpPr>
        <p:spPr>
          <a:xfrm>
            <a:off x="3762375" y="3060176"/>
            <a:ext cx="3100880" cy="803792"/>
          </a:xfrm>
          <a:prstGeom prst="rect">
            <a:avLst/>
          </a:prstGeom>
          <a:noFill/>
        </p:spPr>
        <p:txBody>
          <a:bodyPr wrap="square" lIns="0" anchor="ctr">
            <a:noAutofit/>
          </a:bodyPr>
          <a:lstStyle/>
          <a:p>
            <a:pPr lvl="0">
              <a:lnSpc>
                <a:spcPts val="1800"/>
              </a:lnSpc>
              <a:defRPr/>
            </a:pPr>
            <a:r>
              <a:rPr lang="fr-FR" sz="1400" dirty="0">
                <a:latin typeface="Aptos" panose="020B0004020202020204"/>
              </a:rPr>
              <a:t>Un nouveau contexte cryptographique est généré et appliqué pour chaque paquet de données. </a:t>
            </a:r>
          </a:p>
        </p:txBody>
      </p:sp>
      <p:sp>
        <p:nvSpPr>
          <p:cNvPr id="38" name="ZoneTexte 37">
            <a:extLst>
              <a:ext uri="{FF2B5EF4-FFF2-40B4-BE49-F238E27FC236}">
                <a16:creationId xmlns:a16="http://schemas.microsoft.com/office/drawing/2014/main" id="{00F8A428-F6C8-7E6D-758D-C7CCCE47119E}"/>
              </a:ext>
            </a:extLst>
          </p:cNvPr>
          <p:cNvSpPr txBox="1"/>
          <p:nvPr/>
        </p:nvSpPr>
        <p:spPr>
          <a:xfrm>
            <a:off x="3762375" y="2074127"/>
            <a:ext cx="3000375" cy="803792"/>
          </a:xfrm>
          <a:prstGeom prst="rect">
            <a:avLst/>
          </a:prstGeom>
          <a:noFill/>
        </p:spPr>
        <p:txBody>
          <a:bodyPr wrap="square" lIns="0" anchor="ctr">
            <a:noAutofit/>
          </a:bodyPr>
          <a:lstStyle/>
          <a:p>
            <a:pPr lvl="0">
              <a:lnSpc>
                <a:spcPts val="1800"/>
              </a:lnSpc>
              <a:defRPr/>
            </a:pPr>
            <a:r>
              <a:rPr lang="fr-FR" sz="1400" dirty="0">
                <a:latin typeface="Aptos" panose="020B0004020202020204"/>
              </a:rPr>
              <a:t>Le même contexte cryptographique s’applique sur l’ensemble des données de la session.</a:t>
            </a:r>
          </a:p>
        </p:txBody>
      </p:sp>
      <p:sp>
        <p:nvSpPr>
          <p:cNvPr id="40" name="ZoneTexte 39">
            <a:extLst>
              <a:ext uri="{FF2B5EF4-FFF2-40B4-BE49-F238E27FC236}">
                <a16:creationId xmlns:a16="http://schemas.microsoft.com/office/drawing/2014/main" id="{26A46D87-BDC8-F2D4-91B0-E462152AD8F5}"/>
              </a:ext>
            </a:extLst>
          </p:cNvPr>
          <p:cNvSpPr txBox="1"/>
          <p:nvPr/>
        </p:nvSpPr>
        <p:spPr>
          <a:xfrm>
            <a:off x="518451" y="1746841"/>
            <a:ext cx="5203069" cy="327910"/>
          </a:xfrm>
          <a:prstGeom prst="rect">
            <a:avLst/>
          </a:prstGeom>
          <a:noFill/>
        </p:spPr>
        <p:txBody>
          <a:bodyPr wrap="square" lIns="0">
            <a:spAutoFit/>
          </a:bodyPr>
          <a:lstStyle/>
          <a:p>
            <a:pPr>
              <a:lnSpc>
                <a:spcPct val="115000"/>
              </a:lnSpc>
              <a:spcAft>
                <a:spcPts val="800"/>
              </a:spcAft>
              <a:buNone/>
            </a:pPr>
            <a:r>
              <a:rPr lang="fr-FR" sz="1400" b="1" kern="100" dirty="0">
                <a:latin typeface="Aptos" panose="020B0004020202020204" pitchFamily="34" charset="0"/>
                <a:ea typeface="Aptos" panose="020B0004020202020204" pitchFamily="34" charset="0"/>
                <a:cs typeface="Times New Roman" panose="02020603050405020304" pitchFamily="18" charset="0"/>
              </a:rPr>
              <a:t>Deux</a:t>
            </a:r>
            <a:r>
              <a:rPr lang="fr-FR" sz="1400" b="1" kern="100" dirty="0">
                <a:effectLst/>
                <a:latin typeface="Aptos" panose="020B0004020202020204" pitchFamily="34" charset="0"/>
                <a:ea typeface="Aptos" panose="020B0004020202020204" pitchFamily="34" charset="0"/>
                <a:cs typeface="Times New Roman" panose="02020603050405020304" pitchFamily="18" charset="0"/>
              </a:rPr>
              <a:t> profils cryptographiques sont disponibles :</a:t>
            </a:r>
          </a:p>
        </p:txBody>
      </p:sp>
    </p:spTree>
    <p:extLst>
      <p:ext uri="{BB962C8B-B14F-4D97-AF65-F5344CB8AC3E}">
        <p14:creationId xmlns:p14="http://schemas.microsoft.com/office/powerpoint/2010/main" val="2569544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4E93C-E295-9692-CB2A-3FB6474C0C97}"/>
            </a:ext>
          </a:extLst>
        </p:cNvPr>
        <p:cNvGrpSpPr/>
        <p:nvPr/>
      </p:nvGrpSpPr>
      <p:grpSpPr>
        <a:xfrm>
          <a:off x="0" y="0"/>
          <a:ext cx="0" cy="0"/>
          <a:chOff x="0" y="0"/>
          <a:chExt cx="0" cy="0"/>
        </a:xfrm>
      </p:grpSpPr>
      <p:sp>
        <p:nvSpPr>
          <p:cNvPr id="7" name="Text 2">
            <a:extLst>
              <a:ext uri="{FF2B5EF4-FFF2-40B4-BE49-F238E27FC236}">
                <a16:creationId xmlns:a16="http://schemas.microsoft.com/office/drawing/2014/main" id="{2959B145-FEF9-CB67-38CC-369F9D2978D1}"/>
              </a:ext>
            </a:extLst>
          </p:cNvPr>
          <p:cNvSpPr/>
          <p:nvPr/>
        </p:nvSpPr>
        <p:spPr>
          <a:xfrm>
            <a:off x="510381" y="932290"/>
            <a:ext cx="11171238" cy="1352925"/>
          </a:xfrm>
          <a:prstGeom prst="rect">
            <a:avLst/>
          </a:prstGeom>
          <a:noFill/>
          <a:ln/>
        </p:spPr>
        <p:txBody>
          <a:bodyPr wrap="square" lIns="0" tIns="0" rtlCol="0" anchor="t"/>
          <a:lstStyle/>
          <a:p>
            <a:pPr>
              <a:spcAft>
                <a:spcPts val="1200"/>
              </a:spcAft>
            </a:pPr>
            <a:r>
              <a:rPr lang="fr-FR" sz="1400" noProof="0" dirty="0">
                <a:latin typeface="Aptos" panose="020B0004020202020204" pitchFamily="34" charset="0"/>
              </a:rPr>
              <a:t>Lorsqu'une flotte de drones transmet simultanément un grand nombre de communications sécurisées, le poste de commandement doit être capable de traiter en parallèle un volume important de données chiffrées. Pour ces architectures, </a:t>
            </a:r>
            <a:r>
              <a:rPr lang="fr-FR" sz="1400" b="1" noProof="0" dirty="0">
                <a:latin typeface="Aptos" panose="020B0004020202020204" pitchFamily="34" charset="0"/>
              </a:rPr>
              <a:t>Protect &amp; Stream </a:t>
            </a:r>
            <a:r>
              <a:rPr lang="fr-FR" sz="1400" noProof="0" dirty="0">
                <a:latin typeface="Aptos" panose="020B0004020202020204" pitchFamily="34" charset="0"/>
              </a:rPr>
              <a:t>peut être associé à </a:t>
            </a:r>
            <a:r>
              <a:rPr lang="fr-FR" sz="1400" b="1" noProof="0" dirty="0">
                <a:latin typeface="Aptos" panose="020B0004020202020204" pitchFamily="34" charset="0"/>
              </a:rPr>
              <a:t>ADN L5.</a:t>
            </a:r>
          </a:p>
          <a:p>
            <a:r>
              <a:rPr lang="fr-FR" sz="1600" b="1" dirty="0">
                <a:solidFill>
                  <a:srgbClr val="3E6E8E"/>
                </a:solidFill>
                <a:latin typeface="Aptos" panose="020B0004020202020204" pitchFamily="34" charset="0"/>
                <a:cs typeface="Calibri" pitchFamily="34" charset="-120"/>
              </a:rPr>
              <a:t>Orchestration des services distribués</a:t>
            </a:r>
          </a:p>
          <a:p>
            <a:r>
              <a:rPr lang="fr-FR" sz="1400" b="1" dirty="0">
                <a:latin typeface="Aptos" panose="020B0004020202020204" pitchFamily="34" charset="0"/>
              </a:rPr>
              <a:t>ADN L5 </a:t>
            </a:r>
            <a:r>
              <a:rPr lang="fr-FR" sz="1400" dirty="0">
                <a:latin typeface="Aptos" panose="020B0004020202020204" pitchFamily="34" charset="0"/>
              </a:rPr>
              <a:t>est une couche session qui sécurise les connexions entre les composants du système et orchestre les services distribués, qui assure notamment :</a:t>
            </a:r>
          </a:p>
          <a:p>
            <a:endParaRPr lang="fr-FR" sz="1400" b="1" noProof="0" dirty="0">
              <a:latin typeface="Aptos" panose="020B0004020202020204" pitchFamily="34" charset="0"/>
            </a:endParaRPr>
          </a:p>
        </p:txBody>
      </p:sp>
      <p:sp>
        <p:nvSpPr>
          <p:cNvPr id="5" name="Text 0">
            <a:extLst>
              <a:ext uri="{FF2B5EF4-FFF2-40B4-BE49-F238E27FC236}">
                <a16:creationId xmlns:a16="http://schemas.microsoft.com/office/drawing/2014/main" id="{422D3847-BF55-71B4-0452-20AC89FBDB53}"/>
              </a:ext>
            </a:extLst>
          </p:cNvPr>
          <p:cNvSpPr/>
          <p:nvPr/>
        </p:nvSpPr>
        <p:spPr>
          <a:xfrm>
            <a:off x="493859" y="166370"/>
            <a:ext cx="10941738" cy="731520"/>
          </a:xfrm>
          <a:prstGeom prst="rect">
            <a:avLst/>
          </a:prstGeom>
          <a:noFill/>
          <a:ln/>
        </p:spPr>
        <p:txBody>
          <a:bodyPr wrap="square" lIns="0" rtlCol="0" anchor="ctr"/>
          <a:lstStyle/>
          <a:p>
            <a:r>
              <a:rPr lang="fr-FR" sz="2000" b="1" dirty="0">
                <a:solidFill>
                  <a:srgbClr val="10243B"/>
                </a:solidFill>
                <a:latin typeface="Georgia" pitchFamily="34" charset="0"/>
              </a:rPr>
              <a:t>ADN L5 : accélérer les traitements cryptographiques en mode </a:t>
            </a:r>
            <a:r>
              <a:rPr lang="fr-FR" sz="2000" b="1" dirty="0" err="1">
                <a:solidFill>
                  <a:srgbClr val="10243B"/>
                </a:solidFill>
                <a:latin typeface="Georgia" pitchFamily="34" charset="0"/>
              </a:rPr>
              <a:t>Grid</a:t>
            </a:r>
            <a:r>
              <a:rPr lang="fr-FR" sz="2000" b="1" dirty="0">
                <a:solidFill>
                  <a:srgbClr val="10243B"/>
                </a:solidFill>
                <a:latin typeface="Georgia" pitchFamily="34" charset="0"/>
              </a:rPr>
              <a:t> </a:t>
            </a:r>
            <a:r>
              <a:rPr lang="fr-FR" sz="2000" b="1" dirty="0" err="1">
                <a:solidFill>
                  <a:srgbClr val="10243B"/>
                </a:solidFill>
                <a:latin typeface="Georgia" pitchFamily="34" charset="0"/>
              </a:rPr>
              <a:t>Computing</a:t>
            </a:r>
            <a:endParaRPr lang="en-US" sz="2000" b="1" dirty="0">
              <a:solidFill>
                <a:srgbClr val="10243B"/>
              </a:solidFill>
              <a:latin typeface="Georgia" pitchFamily="34" charset="0"/>
            </a:endParaRPr>
          </a:p>
        </p:txBody>
      </p:sp>
      <p:sp>
        <p:nvSpPr>
          <p:cNvPr id="4" name="Shape 0">
            <a:extLst>
              <a:ext uri="{FF2B5EF4-FFF2-40B4-BE49-F238E27FC236}">
                <a16:creationId xmlns:a16="http://schemas.microsoft.com/office/drawing/2014/main" id="{67246E96-8F9D-B3E1-3405-F201F9C3AEE9}"/>
              </a:ext>
            </a:extLst>
          </p:cNvPr>
          <p:cNvSpPr/>
          <p:nvPr/>
        </p:nvSpPr>
        <p:spPr>
          <a:xfrm>
            <a:off x="0" y="0"/>
            <a:ext cx="12192000" cy="144000"/>
          </a:xfrm>
          <a:prstGeom prst="rect">
            <a:avLst/>
          </a:prstGeom>
          <a:solidFill>
            <a:srgbClr val="2175BF"/>
          </a:solidFill>
          <a:ln/>
        </p:spPr>
        <p:txBody>
          <a:bodyPr/>
          <a:lstStyle/>
          <a:p>
            <a:endParaRPr lang="fr-FR" noProof="0" dirty="0"/>
          </a:p>
        </p:txBody>
      </p:sp>
      <p:sp>
        <p:nvSpPr>
          <p:cNvPr id="8" name="Text 28">
            <a:extLst>
              <a:ext uri="{FF2B5EF4-FFF2-40B4-BE49-F238E27FC236}">
                <a16:creationId xmlns:a16="http://schemas.microsoft.com/office/drawing/2014/main" id="{C60AA9A6-4A30-5FAB-D0D2-E73A5CD72D2A}"/>
              </a:ext>
            </a:extLst>
          </p:cNvPr>
          <p:cNvSpPr/>
          <p:nvPr/>
        </p:nvSpPr>
        <p:spPr>
          <a:xfrm>
            <a:off x="591901" y="5585937"/>
            <a:ext cx="11106240" cy="738664"/>
          </a:xfrm>
          <a:prstGeom prst="rect">
            <a:avLst/>
          </a:prstGeom>
          <a:solidFill>
            <a:srgbClr val="BFBFBF"/>
          </a:solidFill>
          <a:ln/>
        </p:spPr>
        <p:txBody>
          <a:bodyPr wrap="square" lIns="216000" tIns="0" bIns="0" rtlCol="0" anchor="ctr"/>
          <a:lstStyle/>
          <a:p>
            <a:r>
              <a:rPr lang="fr-FR" sz="1400" b="1" dirty="0" err="1">
                <a:latin typeface="Aptos" panose="020B0004020202020204" pitchFamily="34" charset="0"/>
              </a:rPr>
              <a:t>Protect</a:t>
            </a:r>
            <a:r>
              <a:rPr lang="fr-FR" sz="1400" b="1" dirty="0">
                <a:latin typeface="Aptos" panose="020B0004020202020204" pitchFamily="34" charset="0"/>
              </a:rPr>
              <a:t> &amp; Stream </a:t>
            </a:r>
            <a:r>
              <a:rPr lang="fr-FR" sz="1400" dirty="0">
                <a:latin typeface="Aptos" panose="020B0004020202020204" pitchFamily="34" charset="0"/>
              </a:rPr>
              <a:t>assure la protection des communications.</a:t>
            </a:r>
          </a:p>
          <a:p>
            <a:pPr>
              <a:lnSpc>
                <a:spcPct val="150000"/>
              </a:lnSpc>
            </a:pPr>
            <a:r>
              <a:rPr lang="fr-FR" sz="1400" b="1" dirty="0">
                <a:latin typeface="Aptos" panose="020B0004020202020204" pitchFamily="34" charset="0"/>
              </a:rPr>
              <a:t>ADN L5 </a:t>
            </a:r>
            <a:r>
              <a:rPr lang="fr-FR" sz="1400" dirty="0">
                <a:latin typeface="Aptos" panose="020B0004020202020204" pitchFamily="34" charset="0"/>
              </a:rPr>
              <a:t>gère la distribution des traitements cryptographiques pour réduire les temps de traitement.</a:t>
            </a:r>
          </a:p>
        </p:txBody>
      </p:sp>
      <p:sp>
        <p:nvSpPr>
          <p:cNvPr id="20" name="ZoneTexte 19">
            <a:extLst>
              <a:ext uri="{FF2B5EF4-FFF2-40B4-BE49-F238E27FC236}">
                <a16:creationId xmlns:a16="http://schemas.microsoft.com/office/drawing/2014/main" id="{700E7D81-B84F-58C9-CD82-FC8EDADA36BC}"/>
              </a:ext>
            </a:extLst>
          </p:cNvPr>
          <p:cNvSpPr txBox="1"/>
          <p:nvPr/>
        </p:nvSpPr>
        <p:spPr>
          <a:xfrm>
            <a:off x="514544" y="4789347"/>
            <a:ext cx="11211036" cy="769441"/>
          </a:xfrm>
          <a:prstGeom prst="rect">
            <a:avLst/>
          </a:prstGeom>
          <a:noFill/>
        </p:spPr>
        <p:txBody>
          <a:bodyPr wrap="square" lIns="0" rtlCol="0">
            <a:spAutoFit/>
          </a:bodyPr>
          <a:lstStyle/>
          <a:p>
            <a:r>
              <a:rPr lang="fr-FR" sz="1600" b="1" dirty="0">
                <a:solidFill>
                  <a:srgbClr val="3E6E8E"/>
                </a:solidFill>
                <a:latin typeface="Aptos" panose="020B0004020202020204" pitchFamily="34" charset="0"/>
                <a:cs typeface="Calibri" pitchFamily="34" charset="-120"/>
              </a:rPr>
              <a:t>Accélération des traitements cryptographiques</a:t>
            </a:r>
          </a:p>
          <a:p>
            <a:r>
              <a:rPr lang="fr-FR" sz="1400" dirty="0">
                <a:latin typeface="Aptos" panose="020B0004020202020204" pitchFamily="34" charset="0"/>
              </a:rPr>
              <a:t>Pour les applications nécessitant un chiffrement à haute performance, </a:t>
            </a:r>
            <a:r>
              <a:rPr lang="fr-FR" sz="1400" b="1" dirty="0">
                <a:latin typeface="Aptos" panose="020B0004020202020204" pitchFamily="34" charset="0"/>
              </a:rPr>
              <a:t>ADN L5 </a:t>
            </a:r>
            <a:r>
              <a:rPr lang="fr-FR" sz="1400" dirty="0">
                <a:latin typeface="Aptos" panose="020B0004020202020204" pitchFamily="34" charset="0"/>
              </a:rPr>
              <a:t>orchestre plusieurs services </a:t>
            </a:r>
            <a:r>
              <a:rPr lang="fr-FR" sz="1400" b="1" dirty="0" err="1">
                <a:latin typeface="Aptos" panose="020B0004020202020204" pitchFamily="34" charset="0"/>
              </a:rPr>
              <a:t>Protect</a:t>
            </a:r>
            <a:r>
              <a:rPr lang="fr-FR" sz="1400" b="1" dirty="0">
                <a:latin typeface="Aptos" panose="020B0004020202020204" pitchFamily="34" charset="0"/>
              </a:rPr>
              <a:t> &amp; Stream</a:t>
            </a:r>
            <a:r>
              <a:rPr lang="fr-FR" sz="1400" dirty="0">
                <a:latin typeface="Aptos" panose="020B0004020202020204" pitchFamily="34" charset="0"/>
              </a:rPr>
              <a:t> fonctionnant en parallèle. Les traitements cryptographiques sont distribués sur plusieurs instances pour réduire les temps de traitement.</a:t>
            </a:r>
          </a:p>
        </p:txBody>
      </p:sp>
      <p:sp>
        <p:nvSpPr>
          <p:cNvPr id="38" name="CardTitle 58">
            <a:extLst>
              <a:ext uri="{FF2B5EF4-FFF2-40B4-BE49-F238E27FC236}">
                <a16:creationId xmlns:a16="http://schemas.microsoft.com/office/drawing/2014/main" id="{D3ACF60B-2917-A021-C3AC-49107C60F821}"/>
              </a:ext>
            </a:extLst>
          </p:cNvPr>
          <p:cNvSpPr/>
          <p:nvPr/>
        </p:nvSpPr>
        <p:spPr>
          <a:xfrm>
            <a:off x="6324962" y="3085775"/>
            <a:ext cx="5373179" cy="738664"/>
          </a:xfrm>
          <a:prstGeom prst="rect">
            <a:avLst/>
          </a:prstGeom>
          <a:noFill/>
          <a:ln>
            <a:solidFill>
              <a:schemeClr val="bg1">
                <a:lumMod val="85000"/>
              </a:schemeClr>
            </a:solidFill>
          </a:ln>
          <a:effectLst>
            <a:outerShdw blurRad="63500" dist="25400" dir="5400000" sy="-23000" kx="800400" algn="br" rotWithShape="0">
              <a:prstClr val="black">
                <a:alpha val="25000"/>
              </a:prstClr>
            </a:outerShdw>
          </a:effectLst>
        </p:spPr>
        <p:txBody>
          <a:bodyPr wrap="square" lIns="21600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spcAft>
                <a:spcPts val="200"/>
              </a:spcAft>
              <a:buNone/>
            </a:pPr>
            <a:r>
              <a:rPr lang="fr-FR" sz="1400" b="1" noProof="0" dirty="0">
                <a:solidFill>
                  <a:srgbClr val="10243B"/>
                </a:solidFill>
                <a:latin typeface="Georgia" pitchFamily="34" charset="0"/>
              </a:rPr>
              <a:t>Basculement automatique</a:t>
            </a:r>
            <a:endParaRPr lang="fr-FR" sz="900" dirty="0">
              <a:solidFill>
                <a:srgbClr val="1F3550"/>
              </a:solidFill>
              <a:latin typeface="Aptos" panose="020B0004020202020204" pitchFamily="34" charset="0"/>
            </a:endParaRPr>
          </a:p>
          <a:p>
            <a:pPr>
              <a:spcAft>
                <a:spcPts val="600"/>
              </a:spcAft>
            </a:pPr>
            <a:r>
              <a:rPr lang="fr-FR" sz="1300" dirty="0">
                <a:solidFill>
                  <a:srgbClr val="1F3550"/>
                </a:solidFill>
                <a:latin typeface="Aptos" panose="020B0004020202020204" pitchFamily="34" charset="0"/>
              </a:rPr>
              <a:t>Vers une instance disponible en cas d'indisponibilité ou de latence anormale</a:t>
            </a:r>
          </a:p>
        </p:txBody>
      </p:sp>
      <p:sp>
        <p:nvSpPr>
          <p:cNvPr id="49" name="CardTitle 58">
            <a:extLst>
              <a:ext uri="{FF2B5EF4-FFF2-40B4-BE49-F238E27FC236}">
                <a16:creationId xmlns:a16="http://schemas.microsoft.com/office/drawing/2014/main" id="{E73ADAA4-BD7B-D8F3-E2AD-1AE3EB297DEB}"/>
              </a:ext>
            </a:extLst>
          </p:cNvPr>
          <p:cNvSpPr/>
          <p:nvPr/>
        </p:nvSpPr>
        <p:spPr>
          <a:xfrm>
            <a:off x="6308438" y="2243175"/>
            <a:ext cx="5373179" cy="738664"/>
          </a:xfrm>
          <a:prstGeom prst="rect">
            <a:avLst/>
          </a:prstGeom>
          <a:noFill/>
          <a:ln>
            <a:solidFill>
              <a:schemeClr val="bg1">
                <a:lumMod val="85000"/>
              </a:schemeClr>
            </a:solidFill>
          </a:ln>
          <a:effectLst>
            <a:outerShdw blurRad="63500" dist="25400" dir="5400000" sy="-23000" kx="800400" algn="br" rotWithShape="0">
              <a:prstClr val="black">
                <a:alpha val="25000"/>
              </a:prstClr>
            </a:outerShdw>
          </a:effectLst>
        </p:spPr>
        <p:txBody>
          <a:bodyPr wrap="square" lIns="21600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spcAft>
                <a:spcPts val="200"/>
              </a:spcAft>
              <a:buNone/>
            </a:pPr>
            <a:r>
              <a:rPr lang="fr-FR" sz="1400" b="1" noProof="0" dirty="0" err="1">
                <a:solidFill>
                  <a:srgbClr val="10243B"/>
                </a:solidFill>
                <a:latin typeface="Georgia" pitchFamily="34" charset="0"/>
              </a:rPr>
              <a:t>Tokens</a:t>
            </a:r>
            <a:r>
              <a:rPr lang="fr-FR" sz="1400" b="1" noProof="0" dirty="0">
                <a:solidFill>
                  <a:srgbClr val="10243B"/>
                </a:solidFill>
                <a:latin typeface="Georgia" pitchFamily="34" charset="0"/>
              </a:rPr>
              <a:t> de session</a:t>
            </a:r>
          </a:p>
          <a:p>
            <a:pPr>
              <a:spcAft>
                <a:spcPts val="600"/>
              </a:spcAft>
            </a:pPr>
            <a:r>
              <a:rPr lang="fr-FR" sz="1300" dirty="0">
                <a:solidFill>
                  <a:srgbClr val="1F3550"/>
                </a:solidFill>
                <a:latin typeface="Aptos" panose="020B0004020202020204" pitchFamily="34" charset="0"/>
              </a:rPr>
              <a:t>Attribution et gestion des </a:t>
            </a:r>
            <a:r>
              <a:rPr lang="fr-FR" sz="1300" dirty="0" err="1">
                <a:solidFill>
                  <a:srgbClr val="1F3550"/>
                </a:solidFill>
                <a:latin typeface="Aptos" panose="020B0004020202020204" pitchFamily="34" charset="0"/>
              </a:rPr>
              <a:t>tokens</a:t>
            </a:r>
            <a:r>
              <a:rPr lang="fr-FR" sz="1300" dirty="0">
                <a:solidFill>
                  <a:srgbClr val="1F3550"/>
                </a:solidFill>
                <a:latin typeface="Aptos" panose="020B0004020202020204" pitchFamily="34" charset="0"/>
              </a:rPr>
              <a:t> de session</a:t>
            </a:r>
          </a:p>
        </p:txBody>
      </p:sp>
      <p:sp>
        <p:nvSpPr>
          <p:cNvPr id="57" name="CardTitle 58">
            <a:extLst>
              <a:ext uri="{FF2B5EF4-FFF2-40B4-BE49-F238E27FC236}">
                <a16:creationId xmlns:a16="http://schemas.microsoft.com/office/drawing/2014/main" id="{F8F29378-9BFB-C18B-5173-2292FEBD4C6F}"/>
              </a:ext>
            </a:extLst>
          </p:cNvPr>
          <p:cNvSpPr/>
          <p:nvPr/>
        </p:nvSpPr>
        <p:spPr>
          <a:xfrm>
            <a:off x="611936" y="2243149"/>
            <a:ext cx="5374800" cy="738664"/>
          </a:xfrm>
          <a:prstGeom prst="rect">
            <a:avLst/>
          </a:prstGeom>
          <a:noFill/>
          <a:ln>
            <a:solidFill>
              <a:schemeClr val="bg1">
                <a:lumMod val="85000"/>
              </a:schemeClr>
            </a:solidFill>
          </a:ln>
          <a:effectLst>
            <a:outerShdw blurRad="63500" dist="25400" dir="5400000" sy="-23000" kx="800400" algn="br" rotWithShape="0">
              <a:prstClr val="black">
                <a:alpha val="25000"/>
              </a:prstClr>
            </a:outerShdw>
          </a:effectLst>
        </p:spPr>
        <p:txBody>
          <a:bodyPr wrap="square" lIns="21600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spcAft>
                <a:spcPts val="200"/>
              </a:spcAft>
              <a:buNone/>
            </a:pPr>
            <a:r>
              <a:rPr lang="fr-FR" sz="1400" b="1" dirty="0">
                <a:solidFill>
                  <a:srgbClr val="10243B"/>
                </a:solidFill>
                <a:latin typeface="Georgia" pitchFamily="34" charset="0"/>
              </a:rPr>
              <a:t>Authentification</a:t>
            </a:r>
          </a:p>
          <a:p>
            <a:pPr marL="0" indent="0">
              <a:spcAft>
                <a:spcPts val="600"/>
              </a:spcAft>
              <a:buNone/>
            </a:pPr>
            <a:r>
              <a:rPr lang="fr-FR" sz="1300" dirty="0">
                <a:solidFill>
                  <a:srgbClr val="1F3550"/>
                </a:solidFill>
                <a:latin typeface="Aptos" panose="020B0004020202020204" pitchFamily="34" charset="0"/>
              </a:rPr>
              <a:t>Identification et authentification des clients</a:t>
            </a:r>
          </a:p>
        </p:txBody>
      </p:sp>
      <p:sp>
        <p:nvSpPr>
          <p:cNvPr id="51" name="Stripe 46">
            <a:extLst>
              <a:ext uri="{FF2B5EF4-FFF2-40B4-BE49-F238E27FC236}">
                <a16:creationId xmlns:a16="http://schemas.microsoft.com/office/drawing/2014/main" id="{C7F2FE65-BC85-A6F3-1BA5-A3EBDB69432A}"/>
              </a:ext>
            </a:extLst>
          </p:cNvPr>
          <p:cNvSpPr/>
          <p:nvPr/>
        </p:nvSpPr>
        <p:spPr>
          <a:xfrm>
            <a:off x="510381" y="2243175"/>
            <a:ext cx="108000" cy="738664"/>
          </a:xfrm>
          <a:prstGeom prst="rect">
            <a:avLst/>
          </a:prstGeom>
          <a:solidFill>
            <a:srgbClr val="2175BF"/>
          </a:solidFill>
          <a:ln>
            <a:solidFill>
              <a:srgbClr val="0070C0"/>
            </a:solidFill>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55" name="CardTitle 58">
            <a:extLst>
              <a:ext uri="{FF2B5EF4-FFF2-40B4-BE49-F238E27FC236}">
                <a16:creationId xmlns:a16="http://schemas.microsoft.com/office/drawing/2014/main" id="{91A916A7-591C-A694-D9DC-07F183A992E2}"/>
              </a:ext>
            </a:extLst>
          </p:cNvPr>
          <p:cNvSpPr/>
          <p:nvPr/>
        </p:nvSpPr>
        <p:spPr>
          <a:xfrm>
            <a:off x="618381" y="3085775"/>
            <a:ext cx="5374800" cy="738664"/>
          </a:xfrm>
          <a:prstGeom prst="rect">
            <a:avLst/>
          </a:prstGeom>
          <a:noFill/>
          <a:ln>
            <a:solidFill>
              <a:schemeClr val="bg1">
                <a:lumMod val="85000"/>
              </a:schemeClr>
            </a:solidFill>
          </a:ln>
          <a:effectLst>
            <a:outerShdw blurRad="63500" dist="25400" dir="5400000" sy="-23000" kx="800400" algn="br" rotWithShape="0">
              <a:prstClr val="black">
                <a:alpha val="25000"/>
              </a:prstClr>
            </a:outerShdw>
          </a:effectLst>
        </p:spPr>
        <p:txBody>
          <a:bodyPr wrap="square" lIns="21600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spcAft>
                <a:spcPts val="200"/>
              </a:spcAft>
              <a:buNone/>
            </a:pPr>
            <a:r>
              <a:rPr lang="fr-FR" sz="1400" b="1" noProof="0" dirty="0">
                <a:solidFill>
                  <a:srgbClr val="10243B"/>
                </a:solidFill>
                <a:latin typeface="Georgia" pitchFamily="34" charset="0"/>
              </a:rPr>
              <a:t>Répartition de charge</a:t>
            </a:r>
          </a:p>
          <a:p>
            <a:pPr>
              <a:spcAft>
                <a:spcPts val="600"/>
              </a:spcAft>
            </a:pPr>
            <a:r>
              <a:rPr lang="fr-FR" sz="1300" dirty="0">
                <a:solidFill>
                  <a:srgbClr val="1F3550"/>
                </a:solidFill>
                <a:latin typeface="Aptos" panose="020B0004020202020204" pitchFamily="34" charset="0"/>
              </a:rPr>
              <a:t>Répartition dynamique de charge entre plusieurs instances d’un même service</a:t>
            </a:r>
          </a:p>
        </p:txBody>
      </p:sp>
      <p:sp>
        <p:nvSpPr>
          <p:cNvPr id="53" name="Stripe 58">
            <a:extLst>
              <a:ext uri="{FF2B5EF4-FFF2-40B4-BE49-F238E27FC236}">
                <a16:creationId xmlns:a16="http://schemas.microsoft.com/office/drawing/2014/main" id="{45978137-623D-C092-CF5D-AF5639A46A67}"/>
              </a:ext>
            </a:extLst>
          </p:cNvPr>
          <p:cNvSpPr/>
          <p:nvPr/>
        </p:nvSpPr>
        <p:spPr>
          <a:xfrm>
            <a:off x="514544" y="3089602"/>
            <a:ext cx="108000" cy="738664"/>
          </a:xfrm>
          <a:prstGeom prst="rect">
            <a:avLst/>
          </a:prstGeom>
          <a:solidFill>
            <a:srgbClr val="2175BF"/>
          </a:solidFill>
          <a:ln>
            <a:solidFill>
              <a:srgbClr val="0070C0"/>
            </a:solidFill>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59" name="CardTitle 58">
            <a:extLst>
              <a:ext uri="{FF2B5EF4-FFF2-40B4-BE49-F238E27FC236}">
                <a16:creationId xmlns:a16="http://schemas.microsoft.com/office/drawing/2014/main" id="{7460C24E-89FC-6B50-F2CE-8429BA160A3C}"/>
              </a:ext>
            </a:extLst>
          </p:cNvPr>
          <p:cNvSpPr/>
          <p:nvPr/>
        </p:nvSpPr>
        <p:spPr>
          <a:xfrm>
            <a:off x="625272" y="3923025"/>
            <a:ext cx="5374800" cy="738664"/>
          </a:xfrm>
          <a:prstGeom prst="rect">
            <a:avLst/>
          </a:prstGeom>
          <a:noFill/>
          <a:ln>
            <a:solidFill>
              <a:schemeClr val="bg1">
                <a:lumMod val="85000"/>
              </a:schemeClr>
            </a:solidFill>
          </a:ln>
          <a:effectLst>
            <a:outerShdw blurRad="63500" dist="25400" dir="5400000" sy="-23000" kx="800400" algn="br" rotWithShape="0">
              <a:prstClr val="black">
                <a:alpha val="25000"/>
              </a:prstClr>
            </a:outerShdw>
          </a:effectLst>
        </p:spPr>
        <p:txBody>
          <a:bodyPr wrap="square" lIns="21600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spcAft>
                <a:spcPts val="200"/>
              </a:spcAft>
              <a:buNone/>
            </a:pPr>
            <a:r>
              <a:rPr lang="fr-FR" sz="1400" b="1" noProof="0" dirty="0">
                <a:solidFill>
                  <a:srgbClr val="10243B"/>
                </a:solidFill>
                <a:latin typeface="Georgia" pitchFamily="34" charset="0"/>
              </a:rPr>
              <a:t>Resynchronisation</a:t>
            </a:r>
          </a:p>
          <a:p>
            <a:pPr>
              <a:spcAft>
                <a:spcPts val="600"/>
              </a:spcAft>
            </a:pPr>
            <a:r>
              <a:rPr lang="fr-FR" sz="1300" dirty="0">
                <a:solidFill>
                  <a:srgbClr val="1F3550"/>
                </a:solidFill>
                <a:latin typeface="Aptos" panose="020B0004020202020204" pitchFamily="34" charset="0"/>
              </a:rPr>
              <a:t>Resynchronisation automatique des instances lorsqu'elles redeviennent opérationnelles</a:t>
            </a:r>
          </a:p>
        </p:txBody>
      </p:sp>
      <p:sp>
        <p:nvSpPr>
          <p:cNvPr id="61" name="Stripe 58">
            <a:extLst>
              <a:ext uri="{FF2B5EF4-FFF2-40B4-BE49-F238E27FC236}">
                <a16:creationId xmlns:a16="http://schemas.microsoft.com/office/drawing/2014/main" id="{5F4E12C7-1F70-BF0E-BC18-20600C503985}"/>
              </a:ext>
            </a:extLst>
          </p:cNvPr>
          <p:cNvSpPr/>
          <p:nvPr/>
        </p:nvSpPr>
        <p:spPr>
          <a:xfrm>
            <a:off x="514544" y="3923025"/>
            <a:ext cx="108000" cy="738664"/>
          </a:xfrm>
          <a:prstGeom prst="rect">
            <a:avLst/>
          </a:prstGeom>
          <a:solidFill>
            <a:srgbClr val="2175BF"/>
          </a:solidFill>
          <a:ln>
            <a:solidFill>
              <a:srgbClr val="0070C0"/>
            </a:solidFill>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29" name="Stripe 46">
            <a:extLst>
              <a:ext uri="{FF2B5EF4-FFF2-40B4-BE49-F238E27FC236}">
                <a16:creationId xmlns:a16="http://schemas.microsoft.com/office/drawing/2014/main" id="{DB145457-75D5-21EA-17BF-914ADE98F51E}"/>
              </a:ext>
            </a:extLst>
          </p:cNvPr>
          <p:cNvSpPr/>
          <p:nvPr/>
        </p:nvSpPr>
        <p:spPr>
          <a:xfrm>
            <a:off x="6234539" y="2243175"/>
            <a:ext cx="108000" cy="738664"/>
          </a:xfrm>
          <a:prstGeom prst="rect">
            <a:avLst/>
          </a:prstGeom>
          <a:solidFill>
            <a:srgbClr val="2175BF"/>
          </a:solidFill>
          <a:ln>
            <a:solidFill>
              <a:srgbClr val="0070C0"/>
            </a:solidFill>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37" name="Stripe 58">
            <a:extLst>
              <a:ext uri="{FF2B5EF4-FFF2-40B4-BE49-F238E27FC236}">
                <a16:creationId xmlns:a16="http://schemas.microsoft.com/office/drawing/2014/main" id="{BB73AD0F-6187-931D-CFF1-65C71D68B77D}"/>
              </a:ext>
            </a:extLst>
          </p:cNvPr>
          <p:cNvSpPr/>
          <p:nvPr/>
        </p:nvSpPr>
        <p:spPr>
          <a:xfrm>
            <a:off x="6234539" y="3085775"/>
            <a:ext cx="108000" cy="738664"/>
          </a:xfrm>
          <a:prstGeom prst="rect">
            <a:avLst/>
          </a:prstGeom>
          <a:solidFill>
            <a:srgbClr val="2175BF"/>
          </a:solidFill>
          <a:ln>
            <a:solidFill>
              <a:srgbClr val="0070C0"/>
            </a:solidFill>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0" name="Shape 21">
            <a:extLst>
              <a:ext uri="{FF2B5EF4-FFF2-40B4-BE49-F238E27FC236}">
                <a16:creationId xmlns:a16="http://schemas.microsoft.com/office/drawing/2014/main" id="{CDAAEAA1-89A8-E46F-9AB9-ECF02A74B581}"/>
              </a:ext>
            </a:extLst>
          </p:cNvPr>
          <p:cNvSpPr/>
          <p:nvPr/>
        </p:nvSpPr>
        <p:spPr>
          <a:xfrm>
            <a:off x="510381" y="5585937"/>
            <a:ext cx="108000" cy="738664"/>
          </a:xfrm>
          <a:prstGeom prst="rect">
            <a:avLst/>
          </a:prstGeom>
          <a:solidFill>
            <a:srgbClr val="2175BF"/>
          </a:solidFill>
          <a:ln/>
        </p:spPr>
        <p:txBody>
          <a:bodyPr/>
          <a:lstStyle/>
          <a:p>
            <a:endParaRPr lang="fr-FR">
              <a:latin typeface="Aptos" panose="020B0004020202020204" pitchFamily="34" charset="0"/>
            </a:endParaRPr>
          </a:p>
        </p:txBody>
      </p:sp>
    </p:spTree>
    <p:extLst>
      <p:ext uri="{BB962C8B-B14F-4D97-AF65-F5344CB8AC3E}">
        <p14:creationId xmlns:p14="http://schemas.microsoft.com/office/powerpoint/2010/main" val="3700333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020F7-7F36-0DB5-A1DF-B0488928D2C3}"/>
            </a:ext>
          </a:extLst>
        </p:cNvPr>
        <p:cNvGrpSpPr/>
        <p:nvPr/>
      </p:nvGrpSpPr>
      <p:grpSpPr>
        <a:xfrm>
          <a:off x="0" y="0"/>
          <a:ext cx="0" cy="0"/>
          <a:chOff x="0" y="0"/>
          <a:chExt cx="0" cy="0"/>
        </a:xfrm>
      </p:grpSpPr>
      <p:sp>
        <p:nvSpPr>
          <p:cNvPr id="67" name="Text 28">
            <a:extLst>
              <a:ext uri="{FF2B5EF4-FFF2-40B4-BE49-F238E27FC236}">
                <a16:creationId xmlns:a16="http://schemas.microsoft.com/office/drawing/2014/main" id="{4F3D48EF-D657-4CF9-1B96-A4A6D8357B50}"/>
              </a:ext>
            </a:extLst>
          </p:cNvPr>
          <p:cNvSpPr/>
          <p:nvPr/>
        </p:nvSpPr>
        <p:spPr>
          <a:xfrm>
            <a:off x="645400" y="4859088"/>
            <a:ext cx="10993231" cy="1373544"/>
          </a:xfrm>
          <a:prstGeom prst="rect">
            <a:avLst/>
          </a:prstGeom>
          <a:solidFill>
            <a:srgbClr val="BFBFBF"/>
          </a:solidFill>
          <a:ln/>
        </p:spPr>
        <p:txBody>
          <a:bodyPr wrap="square" lIns="216000" rtlCol="0" anchor="ctr"/>
          <a:lstStyle/>
          <a:p>
            <a:r>
              <a:rPr lang="fr-FR" sz="1400" b="1" dirty="0">
                <a:solidFill>
                  <a:srgbClr val="10243B"/>
                </a:solidFill>
                <a:latin typeface="Georgia" pitchFamily="34" charset="0"/>
                <a:ea typeface="Georgia" pitchFamily="34" charset="-122"/>
                <a:cs typeface="Georgia" pitchFamily="34" charset="-120"/>
              </a:rPr>
              <a:t>Optimisation des ressources matérielles</a:t>
            </a:r>
          </a:p>
          <a:p>
            <a:endParaRPr lang="fr-FR" sz="800" dirty="0"/>
          </a:p>
          <a:p>
            <a:pPr>
              <a:lnSpc>
                <a:spcPts val="1700"/>
              </a:lnSpc>
              <a:spcAft>
                <a:spcPts val="600"/>
              </a:spcAft>
            </a:pPr>
            <a:r>
              <a:rPr lang="fr-FR" sz="1400" b="1" dirty="0">
                <a:latin typeface="Aptos" panose="020B0004020202020204" pitchFamily="34" charset="0"/>
              </a:rPr>
              <a:t>Protect &amp; Stream </a:t>
            </a:r>
            <a:r>
              <a:rPr lang="fr-FR" sz="1400" dirty="0">
                <a:solidFill>
                  <a:srgbClr val="0E1A2B"/>
                </a:solidFill>
                <a:latin typeface="Aptos" panose="020B0004020202020204" pitchFamily="34" charset="0"/>
              </a:rPr>
              <a:t>associé à</a:t>
            </a:r>
            <a:r>
              <a:rPr lang="fr-FR" sz="1400" b="1" dirty="0">
                <a:solidFill>
                  <a:srgbClr val="0E1A2B"/>
                </a:solidFill>
                <a:latin typeface="Aptos" panose="020B0004020202020204" pitchFamily="34" charset="0"/>
              </a:rPr>
              <a:t> ADN L5 </a:t>
            </a:r>
            <a:r>
              <a:rPr lang="fr-FR" sz="1400" dirty="0">
                <a:latin typeface="Aptos" panose="020B0004020202020204" pitchFamily="34" charset="0"/>
              </a:rPr>
              <a:t>peut être déployé sur une large variété de plateformes embarquées standards, y compris des cartes de type </a:t>
            </a:r>
            <a:r>
              <a:rPr lang="fr-FR" sz="1400" b="1" dirty="0">
                <a:latin typeface="Aptos" panose="020B0004020202020204" pitchFamily="34" charset="0"/>
              </a:rPr>
              <a:t>Raspberry Pi</a:t>
            </a:r>
            <a:r>
              <a:rPr lang="fr-FR" sz="1400" dirty="0">
                <a:latin typeface="Aptos" panose="020B0004020202020204" pitchFamily="34" charset="0"/>
              </a:rPr>
              <a:t>. </a:t>
            </a:r>
            <a:endParaRPr lang="fr-FR" sz="800" dirty="0">
              <a:latin typeface="Aptos" panose="020B0004020202020204" pitchFamily="34" charset="0"/>
            </a:endParaRPr>
          </a:p>
          <a:p>
            <a:pPr>
              <a:lnSpc>
                <a:spcPts val="1700"/>
              </a:lnSpc>
            </a:pPr>
            <a:r>
              <a:rPr lang="fr-FR" sz="1400" dirty="0">
                <a:latin typeface="Aptos" panose="020B0004020202020204" pitchFamily="34" charset="0"/>
              </a:rPr>
              <a:t>En évitant le recours à des équipements  spécialisés, la solution facilite le déploiement et la </a:t>
            </a:r>
            <a:r>
              <a:rPr lang="fr-FR" sz="1400" b="1" dirty="0">
                <a:latin typeface="Aptos" panose="020B0004020202020204" pitchFamily="34" charset="0"/>
              </a:rPr>
              <a:t>maîtrise des coûts</a:t>
            </a:r>
            <a:r>
              <a:rPr lang="fr-FR" sz="1400" dirty="0">
                <a:latin typeface="Aptos" panose="020B0004020202020204" pitchFamily="34" charset="0"/>
              </a:rPr>
              <a:t>. </a:t>
            </a:r>
            <a:endParaRPr lang="fr-FR" sz="1400" dirty="0">
              <a:solidFill>
                <a:srgbClr val="FF0000"/>
              </a:solidFill>
              <a:latin typeface="Aptos" panose="020B0004020202020204" pitchFamily="34" charset="0"/>
            </a:endParaRPr>
          </a:p>
        </p:txBody>
      </p:sp>
      <p:sp>
        <p:nvSpPr>
          <p:cNvPr id="69" name="Shape 21">
            <a:extLst>
              <a:ext uri="{FF2B5EF4-FFF2-40B4-BE49-F238E27FC236}">
                <a16:creationId xmlns:a16="http://schemas.microsoft.com/office/drawing/2014/main" id="{C276BEFC-16F2-BBE4-2352-A090A6D96113}"/>
              </a:ext>
            </a:extLst>
          </p:cNvPr>
          <p:cNvSpPr/>
          <p:nvPr/>
        </p:nvSpPr>
        <p:spPr>
          <a:xfrm>
            <a:off x="563880" y="4869598"/>
            <a:ext cx="108000" cy="1373544"/>
          </a:xfrm>
          <a:prstGeom prst="rect">
            <a:avLst/>
          </a:prstGeom>
          <a:solidFill>
            <a:srgbClr val="2175BF"/>
          </a:solidFill>
          <a:ln/>
        </p:spPr>
        <p:txBody>
          <a:bodyPr/>
          <a:lstStyle/>
          <a:p>
            <a:endParaRPr lang="fr-FR">
              <a:latin typeface="Aptos" panose="020B0004020202020204" pitchFamily="34" charset="0"/>
            </a:endParaRPr>
          </a:p>
        </p:txBody>
      </p:sp>
      <p:sp>
        <p:nvSpPr>
          <p:cNvPr id="4" name="Text 0">
            <a:extLst>
              <a:ext uri="{FF2B5EF4-FFF2-40B4-BE49-F238E27FC236}">
                <a16:creationId xmlns:a16="http://schemas.microsoft.com/office/drawing/2014/main" id="{1F280522-D1F8-781C-E099-8D6B6193813F}"/>
              </a:ext>
            </a:extLst>
          </p:cNvPr>
          <p:cNvSpPr/>
          <p:nvPr/>
        </p:nvSpPr>
        <p:spPr>
          <a:xfrm>
            <a:off x="563880" y="251460"/>
            <a:ext cx="10881360" cy="502920"/>
          </a:xfrm>
          <a:prstGeom prst="rect">
            <a:avLst/>
          </a:prstGeom>
          <a:noFill/>
          <a:ln/>
        </p:spPr>
        <p:txBody>
          <a:bodyPr wrap="square" lIns="0" rtlCol="0" anchor="ctr"/>
          <a:lstStyle/>
          <a:p>
            <a:pPr marL="0" indent="0">
              <a:buNone/>
            </a:pPr>
            <a:r>
              <a:rPr lang="fr-FR" sz="2000" b="1" noProof="0" dirty="0">
                <a:solidFill>
                  <a:srgbClr val="10243B"/>
                </a:solidFill>
                <a:latin typeface="Georgia" pitchFamily="34" charset="0"/>
                <a:ea typeface="Georgia" pitchFamily="34" charset="-122"/>
                <a:cs typeface="Georgia" pitchFamily="34" charset="-120"/>
              </a:rPr>
              <a:t>Les bénéfices</a:t>
            </a:r>
            <a:endParaRPr lang="fr-FR" sz="2000" noProof="0" dirty="0"/>
          </a:p>
        </p:txBody>
      </p:sp>
      <p:sp>
        <p:nvSpPr>
          <p:cNvPr id="7" name="Shape 0">
            <a:extLst>
              <a:ext uri="{FF2B5EF4-FFF2-40B4-BE49-F238E27FC236}">
                <a16:creationId xmlns:a16="http://schemas.microsoft.com/office/drawing/2014/main" id="{AC2CB383-F1A3-DA6F-F428-19043C2BE20D}"/>
              </a:ext>
            </a:extLst>
          </p:cNvPr>
          <p:cNvSpPr/>
          <p:nvPr/>
        </p:nvSpPr>
        <p:spPr>
          <a:xfrm>
            <a:off x="0" y="0"/>
            <a:ext cx="12192000" cy="144000"/>
          </a:xfrm>
          <a:prstGeom prst="rect">
            <a:avLst/>
          </a:prstGeom>
          <a:solidFill>
            <a:srgbClr val="2175BF"/>
          </a:solidFill>
          <a:ln/>
        </p:spPr>
        <p:txBody>
          <a:bodyPr/>
          <a:lstStyle/>
          <a:p>
            <a:endParaRPr lang="fr-FR" noProof="0" dirty="0"/>
          </a:p>
        </p:txBody>
      </p:sp>
      <p:grpSp>
        <p:nvGrpSpPr>
          <p:cNvPr id="65" name="Groupe 64">
            <a:extLst>
              <a:ext uri="{FF2B5EF4-FFF2-40B4-BE49-F238E27FC236}">
                <a16:creationId xmlns:a16="http://schemas.microsoft.com/office/drawing/2014/main" id="{F835640E-A1C0-08E6-17BF-323A946330B2}"/>
              </a:ext>
            </a:extLst>
          </p:cNvPr>
          <p:cNvGrpSpPr/>
          <p:nvPr/>
        </p:nvGrpSpPr>
        <p:grpSpPr>
          <a:xfrm>
            <a:off x="563880" y="1038928"/>
            <a:ext cx="11074752" cy="3708551"/>
            <a:chOff x="563880" y="807708"/>
            <a:chExt cx="11074752" cy="3708551"/>
          </a:xfrm>
        </p:grpSpPr>
        <p:sp>
          <p:nvSpPr>
            <p:cNvPr id="14" name="Text 3">
              <a:extLst>
                <a:ext uri="{FF2B5EF4-FFF2-40B4-BE49-F238E27FC236}">
                  <a16:creationId xmlns:a16="http://schemas.microsoft.com/office/drawing/2014/main" id="{C4390C24-91E4-579A-23DE-6C00E9E11ED5}"/>
                </a:ext>
              </a:extLst>
            </p:cNvPr>
            <p:cNvSpPr/>
            <p:nvPr/>
          </p:nvSpPr>
          <p:spPr>
            <a:xfrm>
              <a:off x="661370" y="807708"/>
              <a:ext cx="5241240" cy="864000"/>
            </a:xfrm>
            <a:prstGeom prst="rect">
              <a:avLst/>
            </a:prstGeom>
            <a:solidFill>
              <a:srgbClr val="FFFFFF"/>
            </a:solidFill>
            <a:ln w="10160">
              <a:solidFill>
                <a:srgbClr val="D9DEE4"/>
              </a:solidFill>
              <a:prstDash val="solid"/>
            </a:ln>
            <a:effectLst/>
          </p:spPr>
          <p:txBody>
            <a:bodyPr lIns="216000" anchor="ctr"/>
            <a:lstStyle/>
            <a:p>
              <a:r>
                <a:rPr lang="fr-FR" sz="1600" b="1" dirty="0">
                  <a:solidFill>
                    <a:srgbClr val="10243B"/>
                  </a:solidFill>
                  <a:latin typeface="Georgia" pitchFamily="34" charset="0"/>
                </a:rPr>
                <a:t>Confidentialité</a:t>
              </a:r>
              <a:endParaRPr lang="fr-FR" sz="900" dirty="0">
                <a:latin typeface="Aptos" panose="020B0004020202020204" pitchFamily="34" charset="0"/>
              </a:endParaRPr>
            </a:p>
            <a:p>
              <a:r>
                <a:rPr lang="fr-FR" sz="1300" dirty="0">
                  <a:solidFill>
                    <a:srgbClr val="1F3550"/>
                  </a:solidFill>
                  <a:latin typeface="Aptos" panose="020B0004020202020204" pitchFamily="34" charset="0"/>
                </a:rPr>
                <a:t>Protection des flux vidéo, des données de mission et des informations de renseignement.</a:t>
              </a:r>
            </a:p>
          </p:txBody>
        </p:sp>
        <p:sp>
          <p:nvSpPr>
            <p:cNvPr id="21" name="Text 3">
              <a:extLst>
                <a:ext uri="{FF2B5EF4-FFF2-40B4-BE49-F238E27FC236}">
                  <a16:creationId xmlns:a16="http://schemas.microsoft.com/office/drawing/2014/main" id="{D025571F-538C-D036-06AB-E1155C182AE2}"/>
                </a:ext>
              </a:extLst>
            </p:cNvPr>
            <p:cNvSpPr/>
            <p:nvPr/>
          </p:nvSpPr>
          <p:spPr>
            <a:xfrm>
              <a:off x="661370" y="1753402"/>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Authentification</a:t>
              </a:r>
              <a:endParaRPr lang="fr-FR" sz="900" dirty="0">
                <a:latin typeface="Aptos" panose="020B0004020202020204" pitchFamily="34" charset="0"/>
              </a:endParaRPr>
            </a:p>
            <a:p>
              <a:r>
                <a:rPr lang="fr-FR" sz="1300" dirty="0">
                  <a:solidFill>
                    <a:srgbClr val="1F3550"/>
                  </a:solidFill>
                  <a:latin typeface="Aptos" panose="020B0004020202020204" pitchFamily="34" charset="0"/>
                </a:rPr>
                <a:t>Les drones et le centre de commandement vérifient mutuellement leur identité avant chaque échange.</a:t>
              </a:r>
            </a:p>
          </p:txBody>
        </p:sp>
        <p:sp>
          <p:nvSpPr>
            <p:cNvPr id="27" name="Text 3">
              <a:extLst>
                <a:ext uri="{FF2B5EF4-FFF2-40B4-BE49-F238E27FC236}">
                  <a16:creationId xmlns:a16="http://schemas.microsoft.com/office/drawing/2014/main" id="{9EEB51AA-75AB-FE74-2E12-7A23945A8978}"/>
                </a:ext>
              </a:extLst>
            </p:cNvPr>
            <p:cNvSpPr/>
            <p:nvPr/>
          </p:nvSpPr>
          <p:spPr>
            <a:xfrm>
              <a:off x="661370" y="2704270"/>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Adaptabilité</a:t>
              </a:r>
              <a:endParaRPr lang="fr-FR" sz="900" dirty="0">
                <a:latin typeface="Aptos" panose="020B0004020202020204" pitchFamily="34" charset="0"/>
              </a:endParaRPr>
            </a:p>
            <a:p>
              <a:r>
                <a:rPr lang="fr-FR" sz="1300" dirty="0">
                  <a:solidFill>
                    <a:srgbClr val="1F3550"/>
                  </a:solidFill>
                  <a:latin typeface="Aptos" panose="020B0004020202020204" pitchFamily="34" charset="0"/>
                </a:rPr>
                <a:t>Configuration du profil cryptographique et du niveau de protection selon les exigences de la mission.</a:t>
              </a:r>
            </a:p>
          </p:txBody>
        </p:sp>
        <p:sp>
          <p:nvSpPr>
            <p:cNvPr id="31" name="Text 3">
              <a:extLst>
                <a:ext uri="{FF2B5EF4-FFF2-40B4-BE49-F238E27FC236}">
                  <a16:creationId xmlns:a16="http://schemas.microsoft.com/office/drawing/2014/main" id="{DB71359D-AD7E-31BD-2C3B-641AD56CE857}"/>
                </a:ext>
              </a:extLst>
            </p:cNvPr>
            <p:cNvSpPr/>
            <p:nvPr/>
          </p:nvSpPr>
          <p:spPr>
            <a:xfrm>
              <a:off x="661370" y="3652259"/>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Portabilité</a:t>
              </a:r>
              <a:endParaRPr lang="fr-FR" sz="900" dirty="0">
                <a:latin typeface="Aptos" panose="020B0004020202020204" pitchFamily="34" charset="0"/>
              </a:endParaRPr>
            </a:p>
            <a:p>
              <a:r>
                <a:rPr lang="fr-FR" sz="1300" dirty="0">
                  <a:solidFill>
                    <a:srgbClr val="1F3550"/>
                  </a:solidFill>
                  <a:latin typeface="Aptos" panose="020B0004020202020204" pitchFamily="34" charset="0"/>
                </a:rPr>
                <a:t>Déploiement sur des plateformes matérielles standards, facilitant l'intégration dans des équipements existants.</a:t>
              </a:r>
            </a:p>
          </p:txBody>
        </p:sp>
        <p:sp>
          <p:nvSpPr>
            <p:cNvPr id="47" name="Text 3">
              <a:extLst>
                <a:ext uri="{FF2B5EF4-FFF2-40B4-BE49-F238E27FC236}">
                  <a16:creationId xmlns:a16="http://schemas.microsoft.com/office/drawing/2014/main" id="{78DACC72-58D9-01ED-6B03-063954D2F41E}"/>
                </a:ext>
              </a:extLst>
            </p:cNvPr>
            <p:cNvSpPr/>
            <p:nvPr/>
          </p:nvSpPr>
          <p:spPr>
            <a:xfrm>
              <a:off x="6397392" y="807708"/>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Intégrité</a:t>
              </a:r>
              <a:endParaRPr lang="fr-FR" sz="900" dirty="0">
                <a:latin typeface="Aptos" panose="020B0004020202020204" pitchFamily="34" charset="0"/>
              </a:endParaRPr>
            </a:p>
            <a:p>
              <a:r>
                <a:rPr lang="fr-FR" sz="1300" dirty="0">
                  <a:solidFill>
                    <a:srgbClr val="1F3550"/>
                  </a:solidFill>
                  <a:latin typeface="Aptos" panose="020B0004020202020204" pitchFamily="34" charset="0"/>
                  <a:ea typeface="Calibri" pitchFamily="34" charset="-122"/>
                  <a:cs typeface="Calibri" pitchFamily="34" charset="-120"/>
                </a:rPr>
                <a:t>Détection de tentative de modification des données ou des commandes</a:t>
              </a:r>
              <a:r>
                <a:rPr lang="fr-FR" sz="1300" dirty="0">
                  <a:solidFill>
                    <a:srgbClr val="1F3550"/>
                  </a:solidFill>
                  <a:latin typeface="Aptos" panose="020B0004020202020204" pitchFamily="34" charset="0"/>
                </a:rPr>
                <a:t>.</a:t>
              </a:r>
            </a:p>
          </p:txBody>
        </p:sp>
        <p:sp>
          <p:nvSpPr>
            <p:cNvPr id="51" name="Text 3">
              <a:extLst>
                <a:ext uri="{FF2B5EF4-FFF2-40B4-BE49-F238E27FC236}">
                  <a16:creationId xmlns:a16="http://schemas.microsoft.com/office/drawing/2014/main" id="{D39EECDF-D9BB-3355-BC85-D716BE7922D0}"/>
                </a:ext>
              </a:extLst>
            </p:cNvPr>
            <p:cNvSpPr/>
            <p:nvPr/>
          </p:nvSpPr>
          <p:spPr>
            <a:xfrm>
              <a:off x="6397392" y="1753402"/>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Souveraineté</a:t>
              </a:r>
              <a:endParaRPr lang="fr-FR" sz="900" dirty="0">
                <a:latin typeface="Aptos" panose="020B0004020202020204" pitchFamily="34" charset="0"/>
              </a:endParaRPr>
            </a:p>
            <a:p>
              <a:r>
                <a:rPr lang="fr-FR" sz="1300" dirty="0">
                  <a:solidFill>
                    <a:srgbClr val="1F3550"/>
                  </a:solidFill>
                  <a:latin typeface="Aptos" panose="020B0004020202020204" pitchFamily="34" charset="0"/>
                </a:rPr>
                <a:t>Déploiement sur des infrastructures maîtrisées, sans dépendance à des matériels cryptographiques propriétaires.</a:t>
              </a:r>
            </a:p>
          </p:txBody>
        </p:sp>
        <p:sp>
          <p:nvSpPr>
            <p:cNvPr id="55" name="Text 3">
              <a:extLst>
                <a:ext uri="{FF2B5EF4-FFF2-40B4-BE49-F238E27FC236}">
                  <a16:creationId xmlns:a16="http://schemas.microsoft.com/office/drawing/2014/main" id="{8F5F4086-FA12-ABFA-6891-E699C4FA9F0C}"/>
                </a:ext>
              </a:extLst>
            </p:cNvPr>
            <p:cNvSpPr/>
            <p:nvPr/>
          </p:nvSpPr>
          <p:spPr>
            <a:xfrm>
              <a:off x="6397392" y="2704270"/>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Intégration</a:t>
              </a:r>
              <a:endParaRPr lang="fr-FR" sz="900" dirty="0">
                <a:latin typeface="Aptos" panose="020B0004020202020204" pitchFamily="34" charset="0"/>
              </a:endParaRPr>
            </a:p>
            <a:p>
              <a:r>
                <a:rPr lang="fr-FR" sz="1300" dirty="0">
                  <a:solidFill>
                    <a:srgbClr val="1F3550"/>
                  </a:solidFill>
                  <a:latin typeface="Aptos" panose="020B0004020202020204" pitchFamily="34" charset="0"/>
                  <a:ea typeface="Calibri" pitchFamily="34" charset="-122"/>
                  <a:cs typeface="Calibri" pitchFamily="34" charset="-120"/>
                </a:rPr>
                <a:t>Aucune modification des logiciels métier ou des applications de pilotage existantes.</a:t>
              </a:r>
              <a:endParaRPr lang="fr-FR" sz="1300" dirty="0">
                <a:latin typeface="Aptos" panose="020B0004020202020204" pitchFamily="34" charset="0"/>
              </a:endParaRPr>
            </a:p>
          </p:txBody>
        </p:sp>
        <p:sp>
          <p:nvSpPr>
            <p:cNvPr id="59" name="Text 3">
              <a:extLst>
                <a:ext uri="{FF2B5EF4-FFF2-40B4-BE49-F238E27FC236}">
                  <a16:creationId xmlns:a16="http://schemas.microsoft.com/office/drawing/2014/main" id="{C189C6AB-F396-BEE3-49C9-C2BCD5127CA8}"/>
                </a:ext>
              </a:extLst>
            </p:cNvPr>
            <p:cNvSpPr/>
            <p:nvPr/>
          </p:nvSpPr>
          <p:spPr>
            <a:xfrm>
              <a:off x="6397392" y="3652259"/>
              <a:ext cx="5241240" cy="864000"/>
            </a:xfrm>
            <a:prstGeom prst="rect">
              <a:avLst/>
            </a:prstGeom>
            <a:solidFill>
              <a:srgbClr val="FFFFFF"/>
            </a:solidFill>
            <a:ln w="10160">
              <a:solidFill>
                <a:srgbClr val="D9DEE4"/>
              </a:solidFill>
              <a:prstDash val="solid"/>
            </a:ln>
            <a:effectLst/>
          </p:spPr>
          <p:txBody>
            <a:bodyPr lIns="216000" anchor="ctr"/>
            <a:lstStyle/>
            <a:p>
              <a:pPr>
                <a:spcAft>
                  <a:spcPts val="200"/>
                </a:spcAft>
              </a:pPr>
              <a:r>
                <a:rPr lang="fr-FR" sz="1600" b="1" dirty="0">
                  <a:solidFill>
                    <a:srgbClr val="10243B"/>
                  </a:solidFill>
                  <a:latin typeface="Georgia" pitchFamily="34" charset="0"/>
                </a:rPr>
                <a:t>Performance</a:t>
              </a:r>
              <a:endParaRPr lang="fr-FR" sz="900" dirty="0">
                <a:latin typeface="Aptos" panose="020B0004020202020204" pitchFamily="34" charset="0"/>
              </a:endParaRPr>
            </a:p>
            <a:p>
              <a:r>
                <a:rPr lang="fr-FR" sz="1300" dirty="0">
                  <a:solidFill>
                    <a:srgbClr val="1F3550"/>
                  </a:solidFill>
                  <a:latin typeface="Aptos" panose="020B0004020202020204" pitchFamily="34" charset="0"/>
                </a:rPr>
                <a:t>Maîtrise de la charge processeur et de l'empreinte mémoire pour un chiffrement temps réel.</a:t>
              </a:r>
            </a:p>
          </p:txBody>
        </p:sp>
        <p:sp>
          <p:nvSpPr>
            <p:cNvPr id="12" name="Shape 2">
              <a:extLst>
                <a:ext uri="{FF2B5EF4-FFF2-40B4-BE49-F238E27FC236}">
                  <a16:creationId xmlns:a16="http://schemas.microsoft.com/office/drawing/2014/main" id="{A24266E2-1112-7250-2BBA-339A5BF9F868}"/>
                </a:ext>
              </a:extLst>
            </p:cNvPr>
            <p:cNvSpPr/>
            <p:nvPr/>
          </p:nvSpPr>
          <p:spPr>
            <a:xfrm>
              <a:off x="563880" y="807708"/>
              <a:ext cx="108000" cy="864000"/>
            </a:xfrm>
            <a:prstGeom prst="rect">
              <a:avLst/>
            </a:prstGeom>
            <a:solidFill>
              <a:srgbClr val="2175BF"/>
            </a:solidFill>
            <a:ln/>
          </p:spPr>
          <p:txBody>
            <a:bodyPr lIns="216000"/>
            <a:lstStyle/>
            <a:p>
              <a:endParaRPr lang="fr-FR" sz="1600" noProof="0" dirty="0"/>
            </a:p>
          </p:txBody>
        </p:sp>
        <p:sp>
          <p:nvSpPr>
            <p:cNvPr id="20" name="Shape 2">
              <a:extLst>
                <a:ext uri="{FF2B5EF4-FFF2-40B4-BE49-F238E27FC236}">
                  <a16:creationId xmlns:a16="http://schemas.microsoft.com/office/drawing/2014/main" id="{B7CA6DE6-922C-39B3-51F7-A8E338F9EB9D}"/>
                </a:ext>
              </a:extLst>
            </p:cNvPr>
            <p:cNvSpPr/>
            <p:nvPr/>
          </p:nvSpPr>
          <p:spPr>
            <a:xfrm>
              <a:off x="563880" y="1753402"/>
              <a:ext cx="108000" cy="864000"/>
            </a:xfrm>
            <a:prstGeom prst="rect">
              <a:avLst/>
            </a:prstGeom>
            <a:solidFill>
              <a:srgbClr val="2175BF"/>
            </a:solidFill>
            <a:ln/>
          </p:spPr>
          <p:txBody>
            <a:bodyPr lIns="216000"/>
            <a:lstStyle/>
            <a:p>
              <a:endParaRPr lang="fr-FR" sz="1600" noProof="0" dirty="0"/>
            </a:p>
          </p:txBody>
        </p:sp>
        <p:sp>
          <p:nvSpPr>
            <p:cNvPr id="25" name="Shape 2">
              <a:extLst>
                <a:ext uri="{FF2B5EF4-FFF2-40B4-BE49-F238E27FC236}">
                  <a16:creationId xmlns:a16="http://schemas.microsoft.com/office/drawing/2014/main" id="{736A3A39-3448-B8BE-48B5-A60327322C7D}"/>
                </a:ext>
              </a:extLst>
            </p:cNvPr>
            <p:cNvSpPr/>
            <p:nvPr/>
          </p:nvSpPr>
          <p:spPr>
            <a:xfrm>
              <a:off x="563880" y="2704270"/>
              <a:ext cx="108000" cy="864000"/>
            </a:xfrm>
            <a:prstGeom prst="rect">
              <a:avLst/>
            </a:prstGeom>
            <a:solidFill>
              <a:srgbClr val="2175BF"/>
            </a:solidFill>
            <a:ln/>
          </p:spPr>
          <p:txBody>
            <a:bodyPr lIns="216000"/>
            <a:lstStyle/>
            <a:p>
              <a:endParaRPr lang="fr-FR" sz="1600" noProof="0" dirty="0"/>
            </a:p>
          </p:txBody>
        </p:sp>
        <p:sp>
          <p:nvSpPr>
            <p:cNvPr id="30" name="Shape 2">
              <a:extLst>
                <a:ext uri="{FF2B5EF4-FFF2-40B4-BE49-F238E27FC236}">
                  <a16:creationId xmlns:a16="http://schemas.microsoft.com/office/drawing/2014/main" id="{28173525-A96E-A1CB-9619-EF697BDE494B}"/>
                </a:ext>
              </a:extLst>
            </p:cNvPr>
            <p:cNvSpPr/>
            <p:nvPr/>
          </p:nvSpPr>
          <p:spPr>
            <a:xfrm>
              <a:off x="563880" y="3652259"/>
              <a:ext cx="108000" cy="864000"/>
            </a:xfrm>
            <a:prstGeom prst="rect">
              <a:avLst/>
            </a:prstGeom>
            <a:solidFill>
              <a:srgbClr val="2175BF"/>
            </a:solidFill>
            <a:ln/>
          </p:spPr>
          <p:txBody>
            <a:bodyPr lIns="216000"/>
            <a:lstStyle/>
            <a:p>
              <a:endParaRPr lang="fr-FR" sz="1600" noProof="0" dirty="0"/>
            </a:p>
          </p:txBody>
        </p:sp>
        <p:sp>
          <p:nvSpPr>
            <p:cNvPr id="46" name="Shape 2">
              <a:extLst>
                <a:ext uri="{FF2B5EF4-FFF2-40B4-BE49-F238E27FC236}">
                  <a16:creationId xmlns:a16="http://schemas.microsoft.com/office/drawing/2014/main" id="{64344FDB-99EA-5A5F-C002-767E650DBB31}"/>
                </a:ext>
              </a:extLst>
            </p:cNvPr>
            <p:cNvSpPr/>
            <p:nvPr/>
          </p:nvSpPr>
          <p:spPr>
            <a:xfrm>
              <a:off x="6299902" y="807708"/>
              <a:ext cx="108000" cy="864000"/>
            </a:xfrm>
            <a:prstGeom prst="rect">
              <a:avLst/>
            </a:prstGeom>
            <a:solidFill>
              <a:srgbClr val="2175BF"/>
            </a:solidFill>
            <a:ln/>
          </p:spPr>
          <p:txBody>
            <a:bodyPr lIns="216000"/>
            <a:lstStyle/>
            <a:p>
              <a:endParaRPr lang="fr-FR" sz="1600" noProof="0" dirty="0"/>
            </a:p>
          </p:txBody>
        </p:sp>
        <p:sp>
          <p:nvSpPr>
            <p:cNvPr id="50" name="Shape 2">
              <a:extLst>
                <a:ext uri="{FF2B5EF4-FFF2-40B4-BE49-F238E27FC236}">
                  <a16:creationId xmlns:a16="http://schemas.microsoft.com/office/drawing/2014/main" id="{126DDFAA-8BBA-50B4-B07C-62A6AB93A64D}"/>
                </a:ext>
              </a:extLst>
            </p:cNvPr>
            <p:cNvSpPr/>
            <p:nvPr/>
          </p:nvSpPr>
          <p:spPr>
            <a:xfrm>
              <a:off x="6299902" y="1753402"/>
              <a:ext cx="108000" cy="864000"/>
            </a:xfrm>
            <a:prstGeom prst="rect">
              <a:avLst/>
            </a:prstGeom>
            <a:solidFill>
              <a:srgbClr val="2175BF"/>
            </a:solidFill>
            <a:ln/>
          </p:spPr>
          <p:txBody>
            <a:bodyPr lIns="216000"/>
            <a:lstStyle/>
            <a:p>
              <a:endParaRPr lang="fr-FR" sz="1600" noProof="0" dirty="0"/>
            </a:p>
          </p:txBody>
        </p:sp>
        <p:sp>
          <p:nvSpPr>
            <p:cNvPr id="54" name="Shape 2">
              <a:extLst>
                <a:ext uri="{FF2B5EF4-FFF2-40B4-BE49-F238E27FC236}">
                  <a16:creationId xmlns:a16="http://schemas.microsoft.com/office/drawing/2014/main" id="{BABA6CD7-763D-8D74-DAB0-608ECFCBC3B7}"/>
                </a:ext>
              </a:extLst>
            </p:cNvPr>
            <p:cNvSpPr/>
            <p:nvPr/>
          </p:nvSpPr>
          <p:spPr>
            <a:xfrm>
              <a:off x="6299902" y="2704270"/>
              <a:ext cx="108000" cy="864000"/>
            </a:xfrm>
            <a:prstGeom prst="rect">
              <a:avLst/>
            </a:prstGeom>
            <a:solidFill>
              <a:srgbClr val="2175BF"/>
            </a:solidFill>
            <a:ln/>
          </p:spPr>
          <p:txBody>
            <a:bodyPr lIns="216000"/>
            <a:lstStyle/>
            <a:p>
              <a:endParaRPr lang="fr-FR" sz="1600" noProof="0" dirty="0"/>
            </a:p>
          </p:txBody>
        </p:sp>
        <p:sp>
          <p:nvSpPr>
            <p:cNvPr id="58" name="Shape 2">
              <a:extLst>
                <a:ext uri="{FF2B5EF4-FFF2-40B4-BE49-F238E27FC236}">
                  <a16:creationId xmlns:a16="http://schemas.microsoft.com/office/drawing/2014/main" id="{92A2280B-93B1-32CF-7F61-A380B9D7FF5D}"/>
                </a:ext>
              </a:extLst>
            </p:cNvPr>
            <p:cNvSpPr/>
            <p:nvPr/>
          </p:nvSpPr>
          <p:spPr>
            <a:xfrm>
              <a:off x="6299902" y="3652259"/>
              <a:ext cx="108000" cy="864000"/>
            </a:xfrm>
            <a:prstGeom prst="rect">
              <a:avLst/>
            </a:prstGeom>
            <a:solidFill>
              <a:srgbClr val="2175BF"/>
            </a:solidFill>
            <a:ln/>
          </p:spPr>
          <p:txBody>
            <a:bodyPr lIns="216000"/>
            <a:lstStyle/>
            <a:p>
              <a:endParaRPr lang="fr-FR" sz="1600" noProof="0" dirty="0"/>
            </a:p>
          </p:txBody>
        </p:sp>
      </p:grpSp>
      <p:sp>
        <p:nvSpPr>
          <p:cNvPr id="5" name="ZoneTexte 4">
            <a:extLst>
              <a:ext uri="{FF2B5EF4-FFF2-40B4-BE49-F238E27FC236}">
                <a16:creationId xmlns:a16="http://schemas.microsoft.com/office/drawing/2014/main" id="{FE7F62C8-5A9A-2D3C-A4B9-C177FB97A554}"/>
              </a:ext>
            </a:extLst>
          </p:cNvPr>
          <p:cNvSpPr txBox="1"/>
          <p:nvPr/>
        </p:nvSpPr>
        <p:spPr>
          <a:xfrm>
            <a:off x="10509812" y="6566345"/>
            <a:ext cx="1506632" cy="215444"/>
          </a:xfrm>
          <a:prstGeom prst="rect">
            <a:avLst/>
          </a:prstGeom>
          <a:noFill/>
        </p:spPr>
        <p:txBody>
          <a:bodyPr wrap="square" rtlCol="0">
            <a:spAutoFit/>
          </a:bodyPr>
          <a:lstStyle/>
          <a:p>
            <a:pPr algn="r"/>
            <a:r>
              <a:rPr lang="fr-FR" sz="800" dirty="0" err="1">
                <a:latin typeface="Aptos" panose="020B0004020202020204"/>
              </a:rPr>
              <a:t>JLMorizur</a:t>
            </a:r>
            <a:r>
              <a:rPr lang="fr-FR" sz="800" dirty="0">
                <a:latin typeface="Aptos" panose="020B0004020202020204"/>
              </a:rPr>
              <a:t> Engineering© 2026</a:t>
            </a:r>
          </a:p>
        </p:txBody>
      </p:sp>
    </p:spTree>
    <p:extLst>
      <p:ext uri="{BB962C8B-B14F-4D97-AF65-F5344CB8AC3E}">
        <p14:creationId xmlns:p14="http://schemas.microsoft.com/office/powerpoint/2010/main" val="2047708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5597</TotalTime>
  <Words>1194</Words>
  <Application>Microsoft Office PowerPoint</Application>
  <PresentationFormat>Grand écran</PresentationFormat>
  <Paragraphs>142</Paragraphs>
  <Slides>8</Slides>
  <Notes>8</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Aptos</vt:lpstr>
      <vt:lpstr>Arial</vt:lpstr>
      <vt:lpstr>Calibri</vt:lpstr>
      <vt:lpstr>Georgia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Protect&amp;Stream — Case Study 01 : Drone militaire</dc:title>
  <dc:subject>PptxGenJS Presentation</dc:subject>
  <dc:creator>JLME</dc:creator>
  <cp:lastModifiedBy>Leila Bengouffa</cp:lastModifiedBy>
  <cp:revision>30</cp:revision>
  <dcterms:created xsi:type="dcterms:W3CDTF">2026-06-29T14:03:12Z</dcterms:created>
  <dcterms:modified xsi:type="dcterms:W3CDTF">2026-09-03T13:54:01Z</dcterms:modified>
</cp:coreProperties>
</file>